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7" r:id="rId3"/>
    <p:sldId id="257" r:id="rId4"/>
    <p:sldId id="258" r:id="rId5"/>
    <p:sldId id="264" r:id="rId6"/>
    <p:sldId id="260" r:id="rId7"/>
    <p:sldId id="268" r:id="rId8"/>
    <p:sldId id="269" r:id="rId9"/>
    <p:sldId id="270" r:id="rId10"/>
    <p:sldId id="267" r:id="rId11"/>
    <p:sldId id="265" r:id="rId12"/>
    <p:sldId id="266" r:id="rId13"/>
    <p:sldId id="271" r:id="rId14"/>
    <p:sldId id="272" r:id="rId15"/>
    <p:sldId id="273" r:id="rId16"/>
    <p:sldId id="274" r:id="rId17"/>
    <p:sldId id="263" r:id="rId18"/>
    <p:sldId id="275" r:id="rId19"/>
    <p:sldId id="276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17FC2F1-929F-40A9-995D-DA2CA5BC29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8D47C62-8493-4605-B229-D48A16872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F1CB10C-FC5C-46E0-A757-A1768E967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96EF9C1-1EAB-425F-9C2F-A2A0E3B6A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2FE7A0-7DD0-453E-BC44-E6DA0315D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2290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215B2D-523E-4326-82DD-E1D385ECD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65DEA95-AC7A-4AFB-A4C3-3378C20E1D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0733CD8-7BDA-4E64-B339-73A0D7449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92165E6-F9D7-48DC-B140-CC8DDDD3F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5F8877-88B4-4A8E-A9B4-CEB4B2E83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68118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DAECA722-69D6-4EF5-80CF-2C41218F5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A7D55F6-4483-4193-A683-9C47B36708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AC5CFB-529D-4623-8662-0FB2A7BBD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230C57-435E-4BF4-A75B-47246C097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2F9330B-C7F3-4981-AC7D-00F19D339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38549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65BC98-5DE7-4C9A-AED5-AA89549CC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AEF96CD-15EA-4349-8AE6-8384D45CC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5B0989-DB9E-4FDA-AD1D-6D58A1CFE7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11D05EC-FB34-4097-BAB0-E5EF9B45F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D617AF-9C2E-4CBB-B39F-C9DCE7928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0865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A1DAF9-8442-4227-BD82-14122EF1A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5DC5DCE-0FBD-47A9-84D2-34A85E6D4D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E63BB5F-D4EB-487B-A14D-B29F9F0E5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88C4368-4567-49EF-8FCB-19A717B81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C73CF4-C794-4C81-90D1-BA5D5C456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94209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2799D5-893A-4FA0-99B9-79437B13E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82B8F4-0ABF-409E-B1D0-87346CE48F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06A4F2F-3782-44F1-BC03-80D688F610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0305C0-2E37-427B-B613-B7758B36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B8B4600-C0D1-423A-AB67-B436E1ABEA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7E2D1F-97AB-4A5D-9303-8174DD1B7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42607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5E3A24-82AA-41A5-8D28-AA4E34B2E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2A0C0DF-2E37-4717-A16A-58261664A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C0BED1F-66A9-40DD-B90F-9A7A63B00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BBCD215-1E86-4C89-80BF-C47C273BE9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676A117-10C7-4A5D-B73C-DBC2DF6054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8B0011-9D76-41BA-9A0E-87B0CFF81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8F02638-91F8-4210-9EA1-9EC66F832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3A213BB-6E48-47AB-9716-0402C5C4F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8057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7C76F2-5C88-496D-9928-FD55BA1EF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F373FA6A-57FB-4941-B8A0-BDB3E2D4B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EE9FC98-228E-42B5-BE74-FE3214CAE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769A014-54ED-4C05-9C1D-6C2C24898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1175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0EEB2A79-28AB-445F-AD11-61500AEAD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38DB19E-DCC7-4EC1-ABD9-3C52412E71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2D188C9-69FB-47F9-BCC0-B088CABC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1071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28E40D-82FD-4593-9CCD-236EEB59D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5C8E2C3-57B1-42CE-A738-E047E548F2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9E148C5-5046-4D5F-A9F3-BCF0F6EF04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C853B06-1164-48C6-B777-F5EEA4C2E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50F86372-4A89-4137-8702-F1287F8D6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E2CC4FC2-E1E4-476D-9B56-EA4010D60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02355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7C6348-51DD-47DE-BA8E-546C0EDA3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DB991FB2-23D0-402D-940A-4E4F0C0040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E69DF49-F4A4-4EE8-8722-38EEC63C05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ED59D1C-3D1D-4AAB-98F8-D714D0747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F2CB1EB-1BBB-46CB-BDBD-01708C718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1CFBCF-D6C5-4671-99B6-6C7C4CBA3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470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2039AD8-AA35-4B1D-8A7C-3BEC67762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B03407D-8F2C-4438-8A5B-636E00181C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9A4D0D3-4AD4-4CC0-AE26-6C035074B9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B7895-1F1C-4B9A-88D5-22DBBA334E15}" type="datetimeFigureOut">
              <a:rPr lang="de-DE" smtClean="0"/>
              <a:t>20.02.2022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3DC5474-2067-4C45-9BCD-3A5F2C84DF4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BDB844B-C59A-4EC0-AD01-16E3C10A12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A8EE01-88F0-496C-9024-C0DDF584D10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36445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DD5BDC-2A02-49DD-B482-E7FB5E8E22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Edited Pictures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039C895-E724-456E-A108-BA9E5518178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2729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BBF80A-3BCE-4DF6-853F-610631E5D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5975" y="-455321"/>
            <a:ext cx="10515600" cy="1325563"/>
          </a:xfrm>
        </p:spPr>
        <p:txBody>
          <a:bodyPr/>
          <a:lstStyle/>
          <a:p>
            <a:r>
              <a:rPr lang="de-DE" dirty="0"/>
              <a:t>System design</a:t>
            </a:r>
          </a:p>
        </p:txBody>
      </p:sp>
      <p:grpSp>
        <p:nvGrpSpPr>
          <p:cNvPr id="111" name="Gruppieren 110">
            <a:extLst>
              <a:ext uri="{FF2B5EF4-FFF2-40B4-BE49-F238E27FC236}">
                <a16:creationId xmlns:a16="http://schemas.microsoft.com/office/drawing/2014/main" id="{6566698C-ABD2-4B61-B51C-72E0EB2B5A46}"/>
              </a:ext>
            </a:extLst>
          </p:cNvPr>
          <p:cNvGrpSpPr/>
          <p:nvPr/>
        </p:nvGrpSpPr>
        <p:grpSpPr>
          <a:xfrm>
            <a:off x="1444805" y="1095645"/>
            <a:ext cx="8994820" cy="5304260"/>
            <a:chOff x="348463" y="1108801"/>
            <a:chExt cx="8994820" cy="5304260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67839D99-C000-4013-AC5C-C0720C806AEE}"/>
                </a:ext>
              </a:extLst>
            </p:cNvPr>
            <p:cNvSpPr/>
            <p:nvPr/>
          </p:nvSpPr>
          <p:spPr>
            <a:xfrm>
              <a:off x="2737359" y="1777494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Encoder</a:t>
              </a:r>
            </a:p>
          </p:txBody>
        </p:sp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58AB94D3-DCC9-4A43-9760-DA2D81D9E88C}"/>
                </a:ext>
              </a:extLst>
            </p:cNvPr>
            <p:cNvSpPr/>
            <p:nvPr/>
          </p:nvSpPr>
          <p:spPr>
            <a:xfrm>
              <a:off x="4592592" y="1780360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>
                  <a:solidFill>
                    <a:schemeClr val="tx1"/>
                  </a:solidFill>
                </a:rPr>
                <a:t>µ Controller</a:t>
              </a:r>
            </a:p>
          </p:txBody>
        </p:sp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221C68B5-C3BD-4853-B2CD-7628DA20ADAC}"/>
                </a:ext>
              </a:extLst>
            </p:cNvPr>
            <p:cNvSpPr/>
            <p:nvPr/>
          </p:nvSpPr>
          <p:spPr>
            <a:xfrm>
              <a:off x="6230115" y="1777493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HMI</a:t>
              </a:r>
            </a:p>
          </p:txBody>
        </p:sp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52DFFF30-CE40-4734-A3A4-94D9E071CFD8}"/>
                </a:ext>
              </a:extLst>
            </p:cNvPr>
            <p:cNvSpPr/>
            <p:nvPr/>
          </p:nvSpPr>
          <p:spPr>
            <a:xfrm>
              <a:off x="2941409" y="3298574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Motor</a:t>
              </a:r>
              <a:br>
                <a:rPr lang="en-US" sz="1100" b="1" dirty="0">
                  <a:solidFill>
                    <a:schemeClr val="tx1"/>
                  </a:solidFill>
                </a:rPr>
              </a:br>
              <a:r>
                <a:rPr lang="en-US" sz="1100" b="1" dirty="0">
                  <a:solidFill>
                    <a:schemeClr val="tx1"/>
                  </a:solidFill>
                </a:rPr>
                <a:t>Controller</a:t>
              </a:r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E6325D0D-6CA5-424F-B050-E94C3C3FCF72}"/>
                </a:ext>
              </a:extLst>
            </p:cNvPr>
            <p:cNvSpPr/>
            <p:nvPr/>
          </p:nvSpPr>
          <p:spPr>
            <a:xfrm>
              <a:off x="2941408" y="3836381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Motor</a:t>
              </a:r>
            </a:p>
          </p:txBody>
        </p:sp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5ED03E5A-668B-47B5-BCE8-8E298D6CCF35}"/>
                </a:ext>
              </a:extLst>
            </p:cNvPr>
            <p:cNvSpPr/>
            <p:nvPr/>
          </p:nvSpPr>
          <p:spPr>
            <a:xfrm>
              <a:off x="2941408" y="5235565"/>
              <a:ext cx="1003706" cy="53780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Gear Box</a:t>
              </a:r>
            </a:p>
          </p:txBody>
        </p:sp>
        <p:cxnSp>
          <p:nvCxnSpPr>
            <p:cNvPr id="13" name="Gerade Verbindung mit Pfeil 12">
              <a:extLst>
                <a:ext uri="{FF2B5EF4-FFF2-40B4-BE49-F238E27FC236}">
                  <a16:creationId xmlns:a16="http://schemas.microsoft.com/office/drawing/2014/main" id="{8FD0272A-FBB7-4EA2-8E3B-DE5F724D149F}"/>
                </a:ext>
              </a:extLst>
            </p:cNvPr>
            <p:cNvCxnSpPr>
              <a:cxnSpLocks/>
              <a:stCxn id="10" idx="2"/>
            </p:cNvCxnSpPr>
            <p:nvPr/>
          </p:nvCxnSpPr>
          <p:spPr>
            <a:xfrm flipH="1">
              <a:off x="3443261" y="5773372"/>
              <a:ext cx="1" cy="378079"/>
            </a:xfrm>
            <a:prstGeom prst="straightConnector1">
              <a:avLst/>
            </a:prstGeom>
            <a:ln w="476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9A8AC06C-2FAE-42F0-A9FA-BDF9A9B28096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3443261" y="4374188"/>
              <a:ext cx="0" cy="861377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6C9EB918-83E4-42DE-9013-B470995BBA45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3741065" y="2046398"/>
              <a:ext cx="851527" cy="2866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mit Pfeil 16">
              <a:extLst>
                <a:ext uri="{FF2B5EF4-FFF2-40B4-BE49-F238E27FC236}">
                  <a16:creationId xmlns:a16="http://schemas.microsoft.com/office/drawing/2014/main" id="{B66EBB58-7A91-4161-94C6-7A26F9CD691E}"/>
                </a:ext>
              </a:extLst>
            </p:cNvPr>
            <p:cNvCxnSpPr>
              <a:cxnSpLocks/>
              <a:endCxn id="5" idx="1"/>
            </p:cNvCxnSpPr>
            <p:nvPr/>
          </p:nvCxnSpPr>
          <p:spPr>
            <a:xfrm>
              <a:off x="2251661" y="2046396"/>
              <a:ext cx="467426" cy="1"/>
            </a:xfrm>
            <a:prstGeom prst="straightConnector1">
              <a:avLst/>
            </a:prstGeom>
            <a:ln w="476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76E05938-96E2-43D6-83E4-B788A275FA6E}"/>
                </a:ext>
              </a:extLst>
            </p:cNvPr>
            <p:cNvCxnSpPr>
              <a:cxnSpLocks/>
              <a:endCxn id="7" idx="3"/>
            </p:cNvCxnSpPr>
            <p:nvPr/>
          </p:nvCxnSpPr>
          <p:spPr>
            <a:xfrm flipH="1">
              <a:off x="7233821" y="2046397"/>
              <a:ext cx="485699" cy="0"/>
            </a:xfrm>
            <a:prstGeom prst="straightConnector1">
              <a:avLst/>
            </a:prstGeom>
            <a:ln w="476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feld 20">
              <a:extLst>
                <a:ext uri="{FF2B5EF4-FFF2-40B4-BE49-F238E27FC236}">
                  <a16:creationId xmlns:a16="http://schemas.microsoft.com/office/drawing/2014/main" id="{99ACB728-008C-43E2-BC47-D84A434A2FB0}"/>
                </a:ext>
              </a:extLst>
            </p:cNvPr>
            <p:cNvSpPr txBox="1"/>
            <p:nvPr/>
          </p:nvSpPr>
          <p:spPr>
            <a:xfrm>
              <a:off x="752475" y="1241981"/>
              <a:ext cx="109517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Spindle Position</a:t>
              </a:r>
            </a:p>
          </p:txBody>
        </p:sp>
        <p:cxnSp>
          <p:nvCxnSpPr>
            <p:cNvPr id="22" name="Verbinder: gewinkelt 21">
              <a:extLst>
                <a:ext uri="{FF2B5EF4-FFF2-40B4-BE49-F238E27FC236}">
                  <a16:creationId xmlns:a16="http://schemas.microsoft.com/office/drawing/2014/main" id="{4A46F693-1044-4FB5-94B3-B2B1570AA622}"/>
                </a:ext>
              </a:extLst>
            </p:cNvPr>
            <p:cNvCxnSpPr>
              <a:cxnSpLocks/>
              <a:endCxn id="25" idx="1"/>
            </p:cNvCxnSpPr>
            <p:nvPr/>
          </p:nvCxnSpPr>
          <p:spPr>
            <a:xfrm rot="16200000" flipH="1">
              <a:off x="5801374" y="2257769"/>
              <a:ext cx="561244" cy="375110"/>
            </a:xfrm>
            <a:prstGeom prst="bentConnector2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337A77F-A2A0-4133-8A2A-4AE70A4665E2}"/>
                </a:ext>
              </a:extLst>
            </p:cNvPr>
            <p:cNvSpPr txBox="1"/>
            <p:nvPr/>
          </p:nvSpPr>
          <p:spPr>
            <a:xfrm>
              <a:off x="6269551" y="2510502"/>
              <a:ext cx="1154483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Spindle RPM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System Status</a:t>
              </a:r>
            </a:p>
          </p:txBody>
        </p:sp>
        <p:sp>
          <p:nvSpPr>
            <p:cNvPr id="28" name="Textfeld 27">
              <a:extLst>
                <a:ext uri="{FF2B5EF4-FFF2-40B4-BE49-F238E27FC236}">
                  <a16:creationId xmlns:a16="http://schemas.microsoft.com/office/drawing/2014/main" id="{2F7B6556-5797-43C2-9CBE-85880FE071FF}"/>
                </a:ext>
              </a:extLst>
            </p:cNvPr>
            <p:cNvSpPr txBox="1"/>
            <p:nvPr/>
          </p:nvSpPr>
          <p:spPr>
            <a:xfrm>
              <a:off x="2802701" y="6151451"/>
              <a:ext cx="1281120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dirty="0"/>
                <a:t>Leadscrew Position</a:t>
              </a:r>
            </a:p>
          </p:txBody>
        </p:sp>
        <p:pic>
          <p:nvPicPr>
            <p:cNvPr id="33" name="Grafik 32">
              <a:extLst>
                <a:ext uri="{FF2B5EF4-FFF2-40B4-BE49-F238E27FC236}">
                  <a16:creationId xmlns:a16="http://schemas.microsoft.com/office/drawing/2014/main" id="{FCD7950B-9F61-4892-A513-35C496F000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8463" y="1503591"/>
              <a:ext cx="1903197" cy="1071024"/>
            </a:xfrm>
            <a:prstGeom prst="rect">
              <a:avLst/>
            </a:prstGeom>
          </p:spPr>
        </p:pic>
        <p:pic>
          <p:nvPicPr>
            <p:cNvPr id="34" name="Grafik 33">
              <a:extLst>
                <a:ext uri="{FF2B5EF4-FFF2-40B4-BE49-F238E27FC236}">
                  <a16:creationId xmlns:a16="http://schemas.microsoft.com/office/drawing/2014/main" id="{48FDF59F-6BCF-408F-8064-3116A29527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49"/>
            <a:stretch/>
          </p:blipFill>
          <p:spPr>
            <a:xfrm>
              <a:off x="7719520" y="1510883"/>
              <a:ext cx="1623763" cy="1071025"/>
            </a:xfrm>
            <a:prstGeom prst="rect">
              <a:avLst/>
            </a:prstGeom>
          </p:spPr>
        </p:pic>
        <p:cxnSp>
          <p:nvCxnSpPr>
            <p:cNvPr id="37" name="Gerade Verbindung mit Pfeil 36">
              <a:extLst>
                <a:ext uri="{FF2B5EF4-FFF2-40B4-BE49-F238E27FC236}">
                  <a16:creationId xmlns:a16="http://schemas.microsoft.com/office/drawing/2014/main" id="{3478FCCF-AD8F-4465-A0E3-EBBDEC54E091}"/>
                </a:ext>
              </a:extLst>
            </p:cNvPr>
            <p:cNvCxnSpPr/>
            <p:nvPr/>
          </p:nvCxnSpPr>
          <p:spPr>
            <a:xfrm>
              <a:off x="5596296" y="2164702"/>
              <a:ext cx="630671" cy="0"/>
            </a:xfrm>
            <a:prstGeom prst="straightConnector1">
              <a:avLst/>
            </a:prstGeom>
            <a:ln w="254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mit Pfeil 37">
              <a:extLst>
                <a:ext uri="{FF2B5EF4-FFF2-40B4-BE49-F238E27FC236}">
                  <a16:creationId xmlns:a16="http://schemas.microsoft.com/office/drawing/2014/main" id="{93E68E0A-F526-466F-818E-2E26C7F04CC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6296" y="1901163"/>
              <a:ext cx="630671" cy="0"/>
            </a:xfrm>
            <a:prstGeom prst="straightConnector1">
              <a:avLst/>
            </a:prstGeom>
            <a:ln w="2540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feld 51">
              <a:extLst>
                <a:ext uri="{FF2B5EF4-FFF2-40B4-BE49-F238E27FC236}">
                  <a16:creationId xmlns:a16="http://schemas.microsoft.com/office/drawing/2014/main" id="{04470EC5-56F3-4EE9-B6A3-EA3DEC94A95A}"/>
                </a:ext>
              </a:extLst>
            </p:cNvPr>
            <p:cNvSpPr txBox="1"/>
            <p:nvPr/>
          </p:nvSpPr>
          <p:spPr>
            <a:xfrm>
              <a:off x="6269551" y="1108801"/>
              <a:ext cx="1521570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Transmission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Mode (Inch/Metric)</a:t>
              </a:r>
            </a:p>
          </p:txBody>
        </p:sp>
        <p:cxnSp>
          <p:nvCxnSpPr>
            <p:cNvPr id="53" name="Verbinder: gewinkelt 52">
              <a:extLst>
                <a:ext uri="{FF2B5EF4-FFF2-40B4-BE49-F238E27FC236}">
                  <a16:creationId xmlns:a16="http://schemas.microsoft.com/office/drawing/2014/main" id="{BEAFA512-49FD-460C-BB2B-D4F102278B56}"/>
                </a:ext>
              </a:extLst>
            </p:cNvPr>
            <p:cNvCxnSpPr>
              <a:cxnSpLocks/>
              <a:endCxn id="52" idx="1"/>
            </p:cNvCxnSpPr>
            <p:nvPr/>
          </p:nvCxnSpPr>
          <p:spPr>
            <a:xfrm rot="5400000" flipH="1" flipV="1">
              <a:off x="5800025" y="1418481"/>
              <a:ext cx="563762" cy="375290"/>
            </a:xfrm>
            <a:prstGeom prst="bentConnector2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Gerader Verbinder 57">
              <a:extLst>
                <a:ext uri="{FF2B5EF4-FFF2-40B4-BE49-F238E27FC236}">
                  <a16:creationId xmlns:a16="http://schemas.microsoft.com/office/drawing/2014/main" id="{5A056F8C-9452-45AB-9170-85D8854E1296}"/>
                </a:ext>
              </a:extLst>
            </p:cNvPr>
            <p:cNvCxnSpPr>
              <a:cxnSpLocks/>
              <a:endCxn id="59" idx="1"/>
            </p:cNvCxnSpPr>
            <p:nvPr/>
          </p:nvCxnSpPr>
          <p:spPr>
            <a:xfrm>
              <a:off x="3443261" y="4745752"/>
              <a:ext cx="1199780" cy="0"/>
            </a:xfrm>
            <a:prstGeom prst="line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feld 58">
              <a:extLst>
                <a:ext uri="{FF2B5EF4-FFF2-40B4-BE49-F238E27FC236}">
                  <a16:creationId xmlns:a16="http://schemas.microsoft.com/office/drawing/2014/main" id="{F2A2143C-F0B8-4794-9BD3-DB39E80E7CF5}"/>
                </a:ext>
              </a:extLst>
            </p:cNvPr>
            <p:cNvSpPr txBox="1"/>
            <p:nvPr/>
          </p:nvSpPr>
          <p:spPr>
            <a:xfrm>
              <a:off x="4643041" y="4530308"/>
              <a:ext cx="816249" cy="4308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Position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Torque</a:t>
              </a:r>
            </a:p>
          </p:txBody>
        </p:sp>
        <p:cxnSp>
          <p:nvCxnSpPr>
            <p:cNvPr id="65" name="Verbinder: gewinkelt 64">
              <a:extLst>
                <a:ext uri="{FF2B5EF4-FFF2-40B4-BE49-F238E27FC236}">
                  <a16:creationId xmlns:a16="http://schemas.microsoft.com/office/drawing/2014/main" id="{2F630FE6-8C2F-4775-A42F-8BE53555CE8A}"/>
                </a:ext>
              </a:extLst>
            </p:cNvPr>
            <p:cNvCxnSpPr>
              <a:stCxn id="6" idx="2"/>
              <a:endCxn id="8" idx="0"/>
            </p:cNvCxnSpPr>
            <p:nvPr/>
          </p:nvCxnSpPr>
          <p:spPr>
            <a:xfrm rot="5400000">
              <a:off x="3778651" y="1982779"/>
              <a:ext cx="980407" cy="1651183"/>
            </a:xfrm>
            <a:prstGeom prst="bentConnector3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Bogen 69">
              <a:extLst>
                <a:ext uri="{FF2B5EF4-FFF2-40B4-BE49-F238E27FC236}">
                  <a16:creationId xmlns:a16="http://schemas.microsoft.com/office/drawing/2014/main" id="{7C3401C4-345F-40B7-925F-135F3949B3F0}"/>
                </a:ext>
              </a:extLst>
            </p:cNvPr>
            <p:cNvSpPr/>
            <p:nvPr/>
          </p:nvSpPr>
          <p:spPr>
            <a:xfrm rot="3278511">
              <a:off x="3351404" y="3442405"/>
              <a:ext cx="828000" cy="828000"/>
            </a:xfrm>
            <a:prstGeom prst="arc">
              <a:avLst>
                <a:gd name="adj1" fmla="val 14510791"/>
                <a:gd name="adj2" fmla="val 624341"/>
              </a:avLst>
            </a:prstGeom>
            <a:ln w="19050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 dirty="0"/>
            </a:p>
          </p:txBody>
        </p:sp>
        <p:sp>
          <p:nvSpPr>
            <p:cNvPr id="71" name="Bogen 70">
              <a:extLst>
                <a:ext uri="{FF2B5EF4-FFF2-40B4-BE49-F238E27FC236}">
                  <a16:creationId xmlns:a16="http://schemas.microsoft.com/office/drawing/2014/main" id="{76B1AB0E-0631-4A84-AD60-A0FB9870BA42}"/>
                </a:ext>
              </a:extLst>
            </p:cNvPr>
            <p:cNvSpPr/>
            <p:nvPr/>
          </p:nvSpPr>
          <p:spPr>
            <a:xfrm rot="14158898">
              <a:off x="2704667" y="3457709"/>
              <a:ext cx="828000" cy="828000"/>
            </a:xfrm>
            <a:prstGeom prst="arc">
              <a:avLst>
                <a:gd name="adj1" fmla="val 14510791"/>
                <a:gd name="adj2" fmla="val 624341"/>
              </a:avLst>
            </a:prstGeom>
            <a:ln w="1905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3" name="Textfeld 72">
              <a:extLst>
                <a:ext uri="{FF2B5EF4-FFF2-40B4-BE49-F238E27FC236}">
                  <a16:creationId xmlns:a16="http://schemas.microsoft.com/office/drawing/2014/main" id="{5628F944-BD13-4BD3-BE6C-E9CC3B95FFBC}"/>
                </a:ext>
              </a:extLst>
            </p:cNvPr>
            <p:cNvSpPr txBox="1"/>
            <p:nvPr/>
          </p:nvSpPr>
          <p:spPr>
            <a:xfrm>
              <a:off x="4643041" y="2998113"/>
              <a:ext cx="1330162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Desired Position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sz="1100" dirty="0"/>
                <a:t>Direction</a:t>
              </a:r>
            </a:p>
          </p:txBody>
        </p:sp>
        <p:cxnSp>
          <p:nvCxnSpPr>
            <p:cNvPr id="75" name="Verbinder: gewinkelt 74">
              <a:extLst>
                <a:ext uri="{FF2B5EF4-FFF2-40B4-BE49-F238E27FC236}">
                  <a16:creationId xmlns:a16="http://schemas.microsoft.com/office/drawing/2014/main" id="{27766753-10C9-4A24-A4E4-DE55ECC037B6}"/>
                </a:ext>
              </a:extLst>
            </p:cNvPr>
            <p:cNvCxnSpPr>
              <a:cxnSpLocks/>
              <a:endCxn id="73" idx="1"/>
            </p:cNvCxnSpPr>
            <p:nvPr/>
          </p:nvCxnSpPr>
          <p:spPr>
            <a:xfrm rot="16200000" flipH="1">
              <a:off x="4288535" y="2859051"/>
              <a:ext cx="409204" cy="299808"/>
            </a:xfrm>
            <a:prstGeom prst="bentConnector2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0" name="Gruppieren 109">
              <a:extLst>
                <a:ext uri="{FF2B5EF4-FFF2-40B4-BE49-F238E27FC236}">
                  <a16:creationId xmlns:a16="http://schemas.microsoft.com/office/drawing/2014/main" id="{EBB0B0FE-1FDD-43BB-BE81-90EBA1020D91}"/>
                </a:ext>
              </a:extLst>
            </p:cNvPr>
            <p:cNvGrpSpPr/>
            <p:nvPr/>
          </p:nvGrpSpPr>
          <p:grpSpPr>
            <a:xfrm>
              <a:off x="3837959" y="1549877"/>
              <a:ext cx="657739" cy="430887"/>
              <a:chOff x="6302208" y="4961194"/>
              <a:chExt cx="2554621" cy="1532179"/>
            </a:xfrm>
          </p:grpSpPr>
          <p:cxnSp>
            <p:nvCxnSpPr>
              <p:cNvPr id="81" name="Gerader Verbinder 80">
                <a:extLst>
                  <a:ext uri="{FF2B5EF4-FFF2-40B4-BE49-F238E27FC236}">
                    <a16:creationId xmlns:a16="http://schemas.microsoft.com/office/drawing/2014/main" id="{AA349965-E6C6-4FE6-BC04-CE1FCF20DB7C}"/>
                  </a:ext>
                </a:extLst>
              </p:cNvPr>
              <p:cNvCxnSpPr/>
              <p:nvPr/>
            </p:nvCxnSpPr>
            <p:spPr>
              <a:xfrm flipV="1">
                <a:off x="6696829" y="4961195"/>
                <a:ext cx="0" cy="7200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r Verbinder 81">
                <a:extLst>
                  <a:ext uri="{FF2B5EF4-FFF2-40B4-BE49-F238E27FC236}">
                    <a16:creationId xmlns:a16="http://schemas.microsoft.com/office/drawing/2014/main" id="{64836326-110F-498F-AA43-9CD29D19B83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96829" y="4961195"/>
                <a:ext cx="720000" cy="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Gerader Verbinder 85">
                <a:extLst>
                  <a:ext uri="{FF2B5EF4-FFF2-40B4-BE49-F238E27FC236}">
                    <a16:creationId xmlns:a16="http://schemas.microsoft.com/office/drawing/2014/main" id="{1FF4D5D3-5425-45A1-95BF-A9A65AA5109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416829" y="4961195"/>
                <a:ext cx="0" cy="719999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r Verbinder 89">
                <a:extLst>
                  <a:ext uri="{FF2B5EF4-FFF2-40B4-BE49-F238E27FC236}">
                    <a16:creationId xmlns:a16="http://schemas.microsoft.com/office/drawing/2014/main" id="{F1E22829-8098-46E2-B3BF-C3A61A0BBBF5}"/>
                  </a:ext>
                </a:extLst>
              </p:cNvPr>
              <p:cNvCxnSpPr/>
              <p:nvPr/>
            </p:nvCxnSpPr>
            <p:spPr>
              <a:xfrm flipV="1">
                <a:off x="6696829" y="4961195"/>
                <a:ext cx="0" cy="72000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r Verbinder 90">
                <a:extLst>
                  <a:ext uri="{FF2B5EF4-FFF2-40B4-BE49-F238E27FC236}">
                    <a16:creationId xmlns:a16="http://schemas.microsoft.com/office/drawing/2014/main" id="{DE501B4C-001D-4D74-8196-F6B1260FB7F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16829" y="5681194"/>
                <a:ext cx="720000" cy="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r Verbinder 92">
                <a:extLst>
                  <a:ext uri="{FF2B5EF4-FFF2-40B4-BE49-F238E27FC236}">
                    <a16:creationId xmlns:a16="http://schemas.microsoft.com/office/drawing/2014/main" id="{7F7C4EE5-3A88-4F5B-AD24-4146ECB76E2C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8136829" y="4961194"/>
                <a:ext cx="0" cy="72000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Gerader Verbinder 95">
                <a:extLst>
                  <a:ext uri="{FF2B5EF4-FFF2-40B4-BE49-F238E27FC236}">
                    <a16:creationId xmlns:a16="http://schemas.microsoft.com/office/drawing/2014/main" id="{CF2F164D-7FA9-4487-BACF-E59318D0185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136829" y="4961194"/>
                <a:ext cx="720000" cy="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Gerader Verbinder 101">
                <a:extLst>
                  <a:ext uri="{FF2B5EF4-FFF2-40B4-BE49-F238E27FC236}">
                    <a16:creationId xmlns:a16="http://schemas.microsoft.com/office/drawing/2014/main" id="{3BD492A4-3DC1-4956-B1A4-D43D8D5CEDA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302208" y="5773373"/>
                <a:ext cx="720000" cy="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Gerader Verbinder 102">
                <a:extLst>
                  <a:ext uri="{FF2B5EF4-FFF2-40B4-BE49-F238E27FC236}">
                    <a16:creationId xmlns:a16="http://schemas.microsoft.com/office/drawing/2014/main" id="{18D539C3-D29C-4791-A115-CE4D9379D05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7022208" y="5773373"/>
                <a:ext cx="0" cy="719999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Gerader Verbinder 103">
                <a:extLst>
                  <a:ext uri="{FF2B5EF4-FFF2-40B4-BE49-F238E27FC236}">
                    <a16:creationId xmlns:a16="http://schemas.microsoft.com/office/drawing/2014/main" id="{D9CD3D60-110D-4F76-A96E-1CA861B2FE2E}"/>
                  </a:ext>
                </a:extLst>
              </p:cNvPr>
              <p:cNvCxnSpPr/>
              <p:nvPr/>
            </p:nvCxnSpPr>
            <p:spPr>
              <a:xfrm flipV="1">
                <a:off x="6302208" y="5773373"/>
                <a:ext cx="0" cy="72000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Gerader Verbinder 104">
                <a:extLst>
                  <a:ext uri="{FF2B5EF4-FFF2-40B4-BE49-F238E27FC236}">
                    <a16:creationId xmlns:a16="http://schemas.microsoft.com/office/drawing/2014/main" id="{C771569F-4888-4A42-9061-25E4B08F81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22208" y="6493372"/>
                <a:ext cx="720000" cy="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Gerader Verbinder 105">
                <a:extLst>
                  <a:ext uri="{FF2B5EF4-FFF2-40B4-BE49-F238E27FC236}">
                    <a16:creationId xmlns:a16="http://schemas.microsoft.com/office/drawing/2014/main" id="{6B514F4E-6637-41D7-A8C9-D751D50248D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7742208" y="5773372"/>
                <a:ext cx="0" cy="72000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Gerader Verbinder 106">
                <a:extLst>
                  <a:ext uri="{FF2B5EF4-FFF2-40B4-BE49-F238E27FC236}">
                    <a16:creationId xmlns:a16="http://schemas.microsoft.com/office/drawing/2014/main" id="{FACEEDC5-30F3-483B-ACFF-BC1B7D9B17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42208" y="5773372"/>
                <a:ext cx="720000" cy="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Gerader Verbinder 107">
                <a:extLst>
                  <a:ext uri="{FF2B5EF4-FFF2-40B4-BE49-F238E27FC236}">
                    <a16:creationId xmlns:a16="http://schemas.microsoft.com/office/drawing/2014/main" id="{5F6E254E-3AEF-4E9C-A948-CFB266EAC14A}"/>
                  </a:ext>
                </a:extLst>
              </p:cNvPr>
              <p:cNvCxnSpPr/>
              <p:nvPr/>
            </p:nvCxnSpPr>
            <p:spPr>
              <a:xfrm flipV="1">
                <a:off x="8856829" y="4961194"/>
                <a:ext cx="0" cy="720000"/>
              </a:xfrm>
              <a:prstGeom prst="line">
                <a:avLst/>
              </a:prstGeom>
              <a:ln w="34925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Gerader Verbinder 108">
                <a:extLst>
                  <a:ext uri="{FF2B5EF4-FFF2-40B4-BE49-F238E27FC236}">
                    <a16:creationId xmlns:a16="http://schemas.microsoft.com/office/drawing/2014/main" id="{9C5C6B77-40BE-484A-B262-189D1A04BDF1}"/>
                  </a:ext>
                </a:extLst>
              </p:cNvPr>
              <p:cNvCxnSpPr/>
              <p:nvPr/>
            </p:nvCxnSpPr>
            <p:spPr>
              <a:xfrm flipV="1">
                <a:off x="8462208" y="5773372"/>
                <a:ext cx="0" cy="720000"/>
              </a:xfrm>
              <a:prstGeom prst="line">
                <a:avLst/>
              </a:prstGeom>
              <a:ln w="34925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70988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16125A6-1FA7-4056-BDB6-5FD06EF80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Integrated </a:t>
            </a:r>
            <a:r>
              <a:rPr lang="de-DE" dirty="0" err="1"/>
              <a:t>Servo</a:t>
            </a:r>
            <a:r>
              <a:rPr lang="de-DE" dirty="0"/>
              <a:t> </a:t>
            </a:r>
            <a:r>
              <a:rPr lang="de-DE" dirty="0" err="1"/>
              <a:t>motor</a:t>
            </a:r>
            <a:endParaRPr lang="de-DE" dirty="0"/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5145FACC-2161-4B01-A2A2-162C3CE6F0B5}"/>
              </a:ext>
            </a:extLst>
          </p:cNvPr>
          <p:cNvGrpSpPr/>
          <p:nvPr/>
        </p:nvGrpSpPr>
        <p:grpSpPr>
          <a:xfrm>
            <a:off x="3620278" y="2826393"/>
            <a:ext cx="4172049" cy="2961002"/>
            <a:chOff x="3620278" y="2826393"/>
            <a:chExt cx="4172049" cy="296100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F0C4B6C8-5FE0-4668-9EF9-5F591FEF1B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36" t="21206" r="4000" b="20698"/>
            <a:stretch/>
          </p:blipFill>
          <p:spPr>
            <a:xfrm>
              <a:off x="3620278" y="2826393"/>
              <a:ext cx="3676262" cy="2332487"/>
            </a:xfrm>
            <a:prstGeom prst="rect">
              <a:avLst/>
            </a:prstGeom>
          </p:spPr>
        </p:pic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21DC99D3-468F-45F9-BAD3-434F2E1B0CA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906827" y="4944862"/>
              <a:ext cx="479394" cy="594804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72BDF843-590B-4B3B-9430-6DE40CB65CA7}"/>
                </a:ext>
              </a:extLst>
            </p:cNvPr>
            <p:cNvCxnSpPr>
              <a:cxnSpLocks/>
              <a:stCxn id="15" idx="7"/>
            </p:cNvCxnSpPr>
            <p:nvPr/>
          </p:nvCxnSpPr>
          <p:spPr>
            <a:xfrm flipV="1">
              <a:off x="4853322" y="4993104"/>
              <a:ext cx="431852" cy="52188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7780DA3-CD15-4FC2-AE6F-CEAACAC256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063845" y="3432356"/>
              <a:ext cx="479394" cy="594804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61164E2F-E752-4992-BBA7-03D5DD9055F9}"/>
                </a:ext>
              </a:extLst>
            </p:cNvPr>
            <p:cNvSpPr/>
            <p:nvPr/>
          </p:nvSpPr>
          <p:spPr>
            <a:xfrm>
              <a:off x="7321273" y="5468249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42759DBD-9B93-4667-B046-2FFF79945AC1}"/>
                </a:ext>
              </a:extLst>
            </p:cNvPr>
            <p:cNvSpPr/>
            <p:nvPr/>
          </p:nvSpPr>
          <p:spPr>
            <a:xfrm>
              <a:off x="4585276" y="5468249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20" name="Ellipse 19">
              <a:extLst>
                <a:ext uri="{FF2B5EF4-FFF2-40B4-BE49-F238E27FC236}">
                  <a16:creationId xmlns:a16="http://schemas.microsoft.com/office/drawing/2014/main" id="{6AA1975F-DC1A-4BBB-8B8A-085BF12A76A3}"/>
                </a:ext>
              </a:extLst>
            </p:cNvPr>
            <p:cNvSpPr/>
            <p:nvPr/>
          </p:nvSpPr>
          <p:spPr>
            <a:xfrm>
              <a:off x="7478291" y="395574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89622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D8B880-E3DD-4AD4-82B4-3CF715419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Gearbox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09349727-6190-4C25-A04C-F3715BADED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" t="816" r="1645" b="1944"/>
          <a:stretch/>
        </p:blipFill>
        <p:spPr>
          <a:xfrm>
            <a:off x="2591897" y="1644606"/>
            <a:ext cx="6170556" cy="453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609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88EFB-5186-4E1E-A1F3-D66B6B96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Software Implementation </a:t>
            </a:r>
            <a:r>
              <a:rPr lang="de-DE" dirty="0" err="1"/>
              <a:t>uC</a:t>
            </a:r>
            <a:endParaRPr lang="de-DE" dirty="0"/>
          </a:p>
        </p:txBody>
      </p:sp>
      <p:grpSp>
        <p:nvGrpSpPr>
          <p:cNvPr id="70" name="Gruppieren 69">
            <a:extLst>
              <a:ext uri="{FF2B5EF4-FFF2-40B4-BE49-F238E27FC236}">
                <a16:creationId xmlns:a16="http://schemas.microsoft.com/office/drawing/2014/main" id="{E427E1A9-091B-4420-AB63-AB1DCD8687C6}"/>
              </a:ext>
            </a:extLst>
          </p:cNvPr>
          <p:cNvGrpSpPr/>
          <p:nvPr/>
        </p:nvGrpSpPr>
        <p:grpSpPr>
          <a:xfrm>
            <a:off x="1171852" y="1483198"/>
            <a:ext cx="7972148" cy="5272705"/>
            <a:chOff x="1171852" y="1483198"/>
            <a:chExt cx="7972148" cy="5272705"/>
          </a:xfrm>
        </p:grpSpPr>
        <p:grpSp>
          <p:nvGrpSpPr>
            <p:cNvPr id="49" name="Gruppieren 48">
              <a:extLst>
                <a:ext uri="{FF2B5EF4-FFF2-40B4-BE49-F238E27FC236}">
                  <a16:creationId xmlns:a16="http://schemas.microsoft.com/office/drawing/2014/main" id="{7610DD94-4DA9-417F-8FA8-34DB1EF44B38}"/>
                </a:ext>
              </a:extLst>
            </p:cNvPr>
            <p:cNvGrpSpPr/>
            <p:nvPr/>
          </p:nvGrpSpPr>
          <p:grpSpPr>
            <a:xfrm>
              <a:off x="1266814" y="1483198"/>
              <a:ext cx="3862316" cy="5146633"/>
              <a:chOff x="3957988" y="1346242"/>
              <a:chExt cx="3862316" cy="5146633"/>
            </a:xfrm>
          </p:grpSpPr>
          <p:sp>
            <p:nvSpPr>
              <p:cNvPr id="4" name="Rechteck: abgerundete Ecken 3">
                <a:extLst>
                  <a:ext uri="{FF2B5EF4-FFF2-40B4-BE49-F238E27FC236}">
                    <a16:creationId xmlns:a16="http://schemas.microsoft.com/office/drawing/2014/main" id="{38C0F32C-BA3E-4A56-B13A-4A08264D2870}"/>
                  </a:ext>
                </a:extLst>
              </p:cNvPr>
              <p:cNvSpPr/>
              <p:nvPr/>
            </p:nvSpPr>
            <p:spPr>
              <a:xfrm>
                <a:off x="5387293" y="2228328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Encoder Steps</a:t>
                </a:r>
              </a:p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Change?</a:t>
                </a:r>
              </a:p>
            </p:txBody>
          </p:sp>
          <p:sp>
            <p:nvSpPr>
              <p:cNvPr id="5" name="Rechteck: abgerundete Ecken 4">
                <a:extLst>
                  <a:ext uri="{FF2B5EF4-FFF2-40B4-BE49-F238E27FC236}">
                    <a16:creationId xmlns:a16="http://schemas.microsoft.com/office/drawing/2014/main" id="{410A7DE7-7BC8-48F2-8F70-13219F6E8F88}"/>
                  </a:ext>
                </a:extLst>
              </p:cNvPr>
              <p:cNvSpPr/>
              <p:nvPr/>
            </p:nvSpPr>
            <p:spPr>
              <a:xfrm>
                <a:off x="3957988" y="3067972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Overflow?</a:t>
                </a:r>
              </a:p>
            </p:txBody>
          </p:sp>
          <p:sp>
            <p:nvSpPr>
              <p:cNvPr id="6" name="Rechteck: abgerundete Ecken 5">
                <a:extLst>
                  <a:ext uri="{FF2B5EF4-FFF2-40B4-BE49-F238E27FC236}">
                    <a16:creationId xmlns:a16="http://schemas.microsoft.com/office/drawing/2014/main" id="{CFCDEB32-6294-4C2B-98DC-D51C9BF80B97}"/>
                  </a:ext>
                </a:extLst>
              </p:cNvPr>
              <p:cNvSpPr/>
              <p:nvPr/>
            </p:nvSpPr>
            <p:spPr>
              <a:xfrm>
                <a:off x="6816598" y="3067972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Underflow?</a:t>
                </a:r>
              </a:p>
            </p:txBody>
          </p:sp>
          <p:sp>
            <p:nvSpPr>
              <p:cNvPr id="7" name="Rechteck: abgerundete Ecken 6">
                <a:extLst>
                  <a:ext uri="{FF2B5EF4-FFF2-40B4-BE49-F238E27FC236}">
                    <a16:creationId xmlns:a16="http://schemas.microsoft.com/office/drawing/2014/main" id="{460A1BFF-62E3-41C8-A578-3140054A80E3}"/>
                  </a:ext>
                </a:extLst>
              </p:cNvPr>
              <p:cNvSpPr/>
              <p:nvPr/>
            </p:nvSpPr>
            <p:spPr>
              <a:xfrm>
                <a:off x="5387293" y="4091698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Absolute Steps</a:t>
                </a:r>
              </a:p>
            </p:txBody>
          </p:sp>
          <p:sp>
            <p:nvSpPr>
              <p:cNvPr id="8" name="Rechteck: abgerundete Ecken 7">
                <a:extLst>
                  <a:ext uri="{FF2B5EF4-FFF2-40B4-BE49-F238E27FC236}">
                    <a16:creationId xmlns:a16="http://schemas.microsoft.com/office/drawing/2014/main" id="{C50B2567-D5B2-4E79-ABF5-A985C48E742B}"/>
                  </a:ext>
                </a:extLst>
              </p:cNvPr>
              <p:cNvSpPr/>
              <p:nvPr/>
            </p:nvSpPr>
            <p:spPr>
              <a:xfrm>
                <a:off x="3957988" y="4931342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Right Turn?</a:t>
                </a:r>
              </a:p>
            </p:txBody>
          </p:sp>
          <p:sp>
            <p:nvSpPr>
              <p:cNvPr id="9" name="Rechteck: abgerundete Ecken 8">
                <a:extLst>
                  <a:ext uri="{FF2B5EF4-FFF2-40B4-BE49-F238E27FC236}">
                    <a16:creationId xmlns:a16="http://schemas.microsoft.com/office/drawing/2014/main" id="{C0049E79-9BEE-452F-9500-9D7D2E032B86}"/>
                  </a:ext>
                </a:extLst>
              </p:cNvPr>
              <p:cNvSpPr/>
              <p:nvPr/>
            </p:nvSpPr>
            <p:spPr>
              <a:xfrm>
                <a:off x="6816598" y="4931342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Left Turn?</a:t>
                </a:r>
              </a:p>
            </p:txBody>
          </p:sp>
          <p:sp>
            <p:nvSpPr>
              <p:cNvPr id="10" name="Rechteck: abgerundete Ecken 9">
                <a:extLst>
                  <a:ext uri="{FF2B5EF4-FFF2-40B4-BE49-F238E27FC236}">
                    <a16:creationId xmlns:a16="http://schemas.microsoft.com/office/drawing/2014/main" id="{6E9D7611-CDAF-4F44-BD4E-AD280643677C}"/>
                  </a:ext>
                </a:extLst>
              </p:cNvPr>
              <p:cNvSpPr/>
              <p:nvPr/>
            </p:nvSpPr>
            <p:spPr>
              <a:xfrm>
                <a:off x="5387293" y="4931341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Dir Bit !</a:t>
                </a:r>
              </a:p>
            </p:txBody>
          </p:sp>
          <p:sp>
            <p:nvSpPr>
              <p:cNvPr id="11" name="Rechteck: abgerundete Ecken 10">
                <a:extLst>
                  <a:ext uri="{FF2B5EF4-FFF2-40B4-BE49-F238E27FC236}">
                    <a16:creationId xmlns:a16="http://schemas.microsoft.com/office/drawing/2014/main" id="{049AFDA3-D5D3-41D8-9D06-BD67FA5A84BE}"/>
                  </a:ext>
                </a:extLst>
              </p:cNvPr>
              <p:cNvSpPr/>
              <p:nvPr/>
            </p:nvSpPr>
            <p:spPr>
              <a:xfrm>
                <a:off x="5377492" y="5955068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Calc</a:t>
                </a:r>
              </a:p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Desired Steps</a:t>
                </a:r>
              </a:p>
            </p:txBody>
          </p:sp>
          <p:cxnSp>
            <p:nvCxnSpPr>
              <p:cNvPr id="12" name="Verbinder: gewinkelt 11">
                <a:extLst>
                  <a:ext uri="{FF2B5EF4-FFF2-40B4-BE49-F238E27FC236}">
                    <a16:creationId xmlns:a16="http://schemas.microsoft.com/office/drawing/2014/main" id="{F36763B3-E63D-4FCD-98AC-3244FBD50D8C}"/>
                  </a:ext>
                </a:extLst>
              </p:cNvPr>
              <p:cNvCxnSpPr>
                <a:cxnSpLocks/>
                <a:stCxn id="4" idx="1"/>
                <a:endCxn id="5" idx="0"/>
              </p:cNvCxnSpPr>
              <p:nvPr/>
            </p:nvCxnSpPr>
            <p:spPr>
              <a:xfrm rot="10800000" flipV="1">
                <a:off x="4459841" y="2497232"/>
                <a:ext cx="927452" cy="570740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Verbinder: gewinkelt 14">
                <a:extLst>
                  <a:ext uri="{FF2B5EF4-FFF2-40B4-BE49-F238E27FC236}">
                    <a16:creationId xmlns:a16="http://schemas.microsoft.com/office/drawing/2014/main" id="{513A5F2C-28B5-49F3-9C77-5271252E551D}"/>
                  </a:ext>
                </a:extLst>
              </p:cNvPr>
              <p:cNvCxnSpPr>
                <a:cxnSpLocks/>
                <a:stCxn id="4" idx="3"/>
                <a:endCxn id="6" idx="0"/>
              </p:cNvCxnSpPr>
              <p:nvPr/>
            </p:nvCxnSpPr>
            <p:spPr>
              <a:xfrm>
                <a:off x="6390999" y="2497232"/>
                <a:ext cx="927452" cy="570740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Verbinder: gewinkelt 17">
                <a:extLst>
                  <a:ext uri="{FF2B5EF4-FFF2-40B4-BE49-F238E27FC236}">
                    <a16:creationId xmlns:a16="http://schemas.microsoft.com/office/drawing/2014/main" id="{60CC8F90-F7B1-432A-B9C1-B7BFA8492468}"/>
                  </a:ext>
                </a:extLst>
              </p:cNvPr>
              <p:cNvCxnSpPr>
                <a:cxnSpLocks/>
                <a:stCxn id="5" idx="3"/>
                <a:endCxn id="7" idx="0"/>
              </p:cNvCxnSpPr>
              <p:nvPr/>
            </p:nvCxnSpPr>
            <p:spPr>
              <a:xfrm>
                <a:off x="4961694" y="3336876"/>
                <a:ext cx="927452" cy="754822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Verbinder: gewinkelt 20">
                <a:extLst>
                  <a:ext uri="{FF2B5EF4-FFF2-40B4-BE49-F238E27FC236}">
                    <a16:creationId xmlns:a16="http://schemas.microsoft.com/office/drawing/2014/main" id="{766D880F-E9D6-4DC3-AEE8-0EF123B92B59}"/>
                  </a:ext>
                </a:extLst>
              </p:cNvPr>
              <p:cNvCxnSpPr>
                <a:cxnSpLocks/>
                <a:stCxn id="6" idx="1"/>
                <a:endCxn id="7" idx="0"/>
              </p:cNvCxnSpPr>
              <p:nvPr/>
            </p:nvCxnSpPr>
            <p:spPr>
              <a:xfrm rot="10800000" flipV="1">
                <a:off x="5889146" y="3336876"/>
                <a:ext cx="927452" cy="754822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Verbinder: gewinkelt 23">
                <a:extLst>
                  <a:ext uri="{FF2B5EF4-FFF2-40B4-BE49-F238E27FC236}">
                    <a16:creationId xmlns:a16="http://schemas.microsoft.com/office/drawing/2014/main" id="{5AAADD7B-FF55-49A1-8D81-AA18655110B1}"/>
                  </a:ext>
                </a:extLst>
              </p:cNvPr>
              <p:cNvCxnSpPr>
                <a:cxnSpLocks/>
                <a:stCxn id="7" idx="1"/>
                <a:endCxn id="8" idx="0"/>
              </p:cNvCxnSpPr>
              <p:nvPr/>
            </p:nvCxnSpPr>
            <p:spPr>
              <a:xfrm rot="10800000" flipV="1">
                <a:off x="4459841" y="4360602"/>
                <a:ext cx="927452" cy="570740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Verbinder: gewinkelt 27">
                <a:extLst>
                  <a:ext uri="{FF2B5EF4-FFF2-40B4-BE49-F238E27FC236}">
                    <a16:creationId xmlns:a16="http://schemas.microsoft.com/office/drawing/2014/main" id="{FEAC38D1-DA51-48B2-8B6D-F3F4C0D8B440}"/>
                  </a:ext>
                </a:extLst>
              </p:cNvPr>
              <p:cNvCxnSpPr>
                <a:cxnSpLocks/>
                <a:stCxn id="7" idx="3"/>
                <a:endCxn id="9" idx="0"/>
              </p:cNvCxnSpPr>
              <p:nvPr/>
            </p:nvCxnSpPr>
            <p:spPr>
              <a:xfrm>
                <a:off x="6390999" y="4360602"/>
                <a:ext cx="927452" cy="570740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 Verbindung mit Pfeil 30">
                <a:extLst>
                  <a:ext uri="{FF2B5EF4-FFF2-40B4-BE49-F238E27FC236}">
                    <a16:creationId xmlns:a16="http://schemas.microsoft.com/office/drawing/2014/main" id="{8E8D4346-4590-4567-A64E-18EF4369E860}"/>
                  </a:ext>
                </a:extLst>
              </p:cNvPr>
              <p:cNvCxnSpPr>
                <a:cxnSpLocks/>
                <a:stCxn id="8" idx="3"/>
                <a:endCxn id="10" idx="1"/>
              </p:cNvCxnSpPr>
              <p:nvPr/>
            </p:nvCxnSpPr>
            <p:spPr>
              <a:xfrm flipV="1">
                <a:off x="4961694" y="5200245"/>
                <a:ext cx="425599" cy="1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 Verbindung mit Pfeil 33">
                <a:extLst>
                  <a:ext uri="{FF2B5EF4-FFF2-40B4-BE49-F238E27FC236}">
                    <a16:creationId xmlns:a16="http://schemas.microsoft.com/office/drawing/2014/main" id="{D8E902BA-435E-471E-95CA-EFCDAF8EEB71}"/>
                  </a:ext>
                </a:extLst>
              </p:cNvPr>
              <p:cNvCxnSpPr>
                <a:cxnSpLocks/>
                <a:stCxn id="9" idx="1"/>
                <a:endCxn id="10" idx="3"/>
              </p:cNvCxnSpPr>
              <p:nvPr/>
            </p:nvCxnSpPr>
            <p:spPr>
              <a:xfrm flipH="1" flipV="1">
                <a:off x="6390999" y="5200245"/>
                <a:ext cx="425599" cy="1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 Verbindung mit Pfeil 36">
                <a:extLst>
                  <a:ext uri="{FF2B5EF4-FFF2-40B4-BE49-F238E27FC236}">
                    <a16:creationId xmlns:a16="http://schemas.microsoft.com/office/drawing/2014/main" id="{741575F4-09AA-4C6C-814E-B32B5B16087D}"/>
                  </a:ext>
                </a:extLst>
              </p:cNvPr>
              <p:cNvCxnSpPr>
                <a:cxnSpLocks/>
                <a:stCxn id="10" idx="2"/>
                <a:endCxn id="11" idx="0"/>
              </p:cNvCxnSpPr>
              <p:nvPr/>
            </p:nvCxnSpPr>
            <p:spPr>
              <a:xfrm flipH="1">
                <a:off x="5879345" y="5469148"/>
                <a:ext cx="9801" cy="485920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 Verbindung mit Pfeil 40">
                <a:extLst>
                  <a:ext uri="{FF2B5EF4-FFF2-40B4-BE49-F238E27FC236}">
                    <a16:creationId xmlns:a16="http://schemas.microsoft.com/office/drawing/2014/main" id="{C057EA21-4608-4706-9CBF-5443B7998264}"/>
                  </a:ext>
                </a:extLst>
              </p:cNvPr>
              <p:cNvCxnSpPr>
                <a:cxnSpLocks/>
                <a:endCxn id="4" idx="0"/>
              </p:cNvCxnSpPr>
              <p:nvPr/>
            </p:nvCxnSpPr>
            <p:spPr>
              <a:xfrm>
                <a:off x="5889146" y="1594083"/>
                <a:ext cx="0" cy="634245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AC029A48-BD6F-457A-94A0-99DA3DCD9A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889145" y="1606891"/>
                <a:ext cx="1205036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7" name="Textfeld 46">
                <a:extLst>
                  <a:ext uri="{FF2B5EF4-FFF2-40B4-BE49-F238E27FC236}">
                    <a16:creationId xmlns:a16="http://schemas.microsoft.com/office/drawing/2014/main" id="{D9F59782-E0A9-49D1-B179-1B7C596FF917}"/>
                  </a:ext>
                </a:extLst>
              </p:cNvPr>
              <p:cNvSpPr txBox="1"/>
              <p:nvPr/>
            </p:nvSpPr>
            <p:spPr>
              <a:xfrm>
                <a:off x="6096000" y="1346242"/>
                <a:ext cx="125528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/>
                  <a:t>Encoder Register</a:t>
                </a:r>
              </a:p>
            </p:txBody>
          </p:sp>
        </p:grpSp>
        <p:grpSp>
          <p:nvGrpSpPr>
            <p:cNvPr id="50" name="Gruppieren 49">
              <a:extLst>
                <a:ext uri="{FF2B5EF4-FFF2-40B4-BE49-F238E27FC236}">
                  <a16:creationId xmlns:a16="http://schemas.microsoft.com/office/drawing/2014/main" id="{63C7611F-DBD0-422E-881A-A527C953626A}"/>
                </a:ext>
              </a:extLst>
            </p:cNvPr>
            <p:cNvGrpSpPr/>
            <p:nvPr/>
          </p:nvGrpSpPr>
          <p:grpSpPr>
            <a:xfrm>
              <a:off x="5411067" y="2104747"/>
              <a:ext cx="3392894" cy="3760712"/>
              <a:chOff x="3564489" y="1959472"/>
              <a:chExt cx="3392894" cy="3760712"/>
            </a:xfrm>
          </p:grpSpPr>
          <p:sp>
            <p:nvSpPr>
              <p:cNvPr id="51" name="Rechteck: abgerundete Ecken 50">
                <a:extLst>
                  <a:ext uri="{FF2B5EF4-FFF2-40B4-BE49-F238E27FC236}">
                    <a16:creationId xmlns:a16="http://schemas.microsoft.com/office/drawing/2014/main" id="{FB689C98-4AEB-4D82-B4DC-5A5CDA7917A7}"/>
                  </a:ext>
                </a:extLst>
              </p:cNvPr>
              <p:cNvSpPr/>
              <p:nvPr/>
            </p:nvSpPr>
            <p:spPr>
              <a:xfrm>
                <a:off x="4819122" y="2572774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Desired Steps &gt; 0?</a:t>
                </a:r>
              </a:p>
            </p:txBody>
          </p:sp>
          <p:cxnSp>
            <p:nvCxnSpPr>
              <p:cNvPr id="52" name="Gerade Verbindung mit Pfeil 51">
                <a:extLst>
                  <a:ext uri="{FF2B5EF4-FFF2-40B4-BE49-F238E27FC236}">
                    <a16:creationId xmlns:a16="http://schemas.microsoft.com/office/drawing/2014/main" id="{5FBDDD03-B396-4005-9EE5-72D04757F4C4}"/>
                  </a:ext>
                </a:extLst>
              </p:cNvPr>
              <p:cNvCxnSpPr>
                <a:cxnSpLocks/>
                <a:endCxn id="51" idx="0"/>
              </p:cNvCxnSpPr>
              <p:nvPr/>
            </p:nvCxnSpPr>
            <p:spPr>
              <a:xfrm>
                <a:off x="5320974" y="2210540"/>
                <a:ext cx="1" cy="362234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B256E784-195F-4B9F-AA18-AFCEC00C4B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20974" y="2210540"/>
                <a:ext cx="1205036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4" name="Textfeld 53">
                <a:extLst>
                  <a:ext uri="{FF2B5EF4-FFF2-40B4-BE49-F238E27FC236}">
                    <a16:creationId xmlns:a16="http://schemas.microsoft.com/office/drawing/2014/main" id="{AD4F6F53-81FD-41A4-80ED-F9E433791870}"/>
                  </a:ext>
                </a:extLst>
              </p:cNvPr>
              <p:cNvSpPr txBox="1"/>
              <p:nvPr/>
            </p:nvSpPr>
            <p:spPr>
              <a:xfrm>
                <a:off x="5320973" y="1959472"/>
                <a:ext cx="16364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b="1" dirty="0"/>
                  <a:t>Desired Steps Register</a:t>
                </a:r>
              </a:p>
            </p:txBody>
          </p:sp>
          <p:cxnSp>
            <p:nvCxnSpPr>
              <p:cNvPr id="55" name="Gerade Verbindung mit Pfeil 54">
                <a:extLst>
                  <a:ext uri="{FF2B5EF4-FFF2-40B4-BE49-F238E27FC236}">
                    <a16:creationId xmlns:a16="http://schemas.microsoft.com/office/drawing/2014/main" id="{DCF5D0C5-7694-416A-9EFD-0DBF1ECF1BFE}"/>
                  </a:ext>
                </a:extLst>
              </p:cNvPr>
              <p:cNvCxnSpPr>
                <a:cxnSpLocks/>
                <a:stCxn id="51" idx="2"/>
                <a:endCxn id="56" idx="0"/>
              </p:cNvCxnSpPr>
              <p:nvPr/>
            </p:nvCxnSpPr>
            <p:spPr>
              <a:xfrm flipH="1">
                <a:off x="5320974" y="3110581"/>
                <a:ext cx="1" cy="332172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Rechteck: abgerundete Ecken 55">
                <a:extLst>
                  <a:ext uri="{FF2B5EF4-FFF2-40B4-BE49-F238E27FC236}">
                    <a16:creationId xmlns:a16="http://schemas.microsoft.com/office/drawing/2014/main" id="{ECBD7708-BE8C-4FCC-8523-CFBB87143429}"/>
                  </a:ext>
                </a:extLst>
              </p:cNvPr>
              <p:cNvSpPr/>
              <p:nvPr/>
            </p:nvSpPr>
            <p:spPr>
              <a:xfrm>
                <a:off x="4819121" y="3442753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Step Bit High</a:t>
                </a:r>
              </a:p>
            </p:txBody>
          </p:sp>
          <p:sp>
            <p:nvSpPr>
              <p:cNvPr id="57" name="Rechteck: abgerundete Ecken 56">
                <a:extLst>
                  <a:ext uri="{FF2B5EF4-FFF2-40B4-BE49-F238E27FC236}">
                    <a16:creationId xmlns:a16="http://schemas.microsoft.com/office/drawing/2014/main" id="{BF0BF103-AA43-4856-BBFC-FAB175ADD401}"/>
                  </a:ext>
                </a:extLst>
              </p:cNvPr>
              <p:cNvSpPr/>
              <p:nvPr/>
            </p:nvSpPr>
            <p:spPr>
              <a:xfrm>
                <a:off x="4819121" y="4312565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Wait 1 µs</a:t>
                </a:r>
              </a:p>
            </p:txBody>
          </p:sp>
          <p:cxnSp>
            <p:nvCxnSpPr>
              <p:cNvPr id="58" name="Gerade Verbindung mit Pfeil 57">
                <a:extLst>
                  <a:ext uri="{FF2B5EF4-FFF2-40B4-BE49-F238E27FC236}">
                    <a16:creationId xmlns:a16="http://schemas.microsoft.com/office/drawing/2014/main" id="{F99B4743-FE73-45CC-85EB-4E87EDB90FB2}"/>
                  </a:ext>
                </a:extLst>
              </p:cNvPr>
              <p:cNvCxnSpPr>
                <a:cxnSpLocks/>
                <a:stCxn id="56" idx="2"/>
                <a:endCxn id="57" idx="0"/>
              </p:cNvCxnSpPr>
              <p:nvPr/>
            </p:nvCxnSpPr>
            <p:spPr>
              <a:xfrm>
                <a:off x="5320974" y="3980560"/>
                <a:ext cx="0" cy="332005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9" name="Rechteck: abgerundete Ecken 58">
                <a:extLst>
                  <a:ext uri="{FF2B5EF4-FFF2-40B4-BE49-F238E27FC236}">
                    <a16:creationId xmlns:a16="http://schemas.microsoft.com/office/drawing/2014/main" id="{8D0352F3-C764-4B6F-AF38-2E2E678ECEE3}"/>
                  </a:ext>
                </a:extLst>
              </p:cNvPr>
              <p:cNvSpPr/>
              <p:nvPr/>
            </p:nvSpPr>
            <p:spPr>
              <a:xfrm>
                <a:off x="4819121" y="5182377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b="1" dirty="0">
                    <a:solidFill>
                      <a:schemeClr val="tx1"/>
                    </a:solidFill>
                  </a:rPr>
                  <a:t>Step Bit Low</a:t>
                </a:r>
              </a:p>
            </p:txBody>
          </p:sp>
          <p:cxnSp>
            <p:nvCxnSpPr>
              <p:cNvPr id="60" name="Gerade Verbindung mit Pfeil 59">
                <a:extLst>
                  <a:ext uri="{FF2B5EF4-FFF2-40B4-BE49-F238E27FC236}">
                    <a16:creationId xmlns:a16="http://schemas.microsoft.com/office/drawing/2014/main" id="{51DB5D79-46BE-46B5-BC8B-E6366DC20783}"/>
                  </a:ext>
                </a:extLst>
              </p:cNvPr>
              <p:cNvCxnSpPr>
                <a:cxnSpLocks/>
                <a:stCxn id="57" idx="2"/>
                <a:endCxn id="59" idx="0"/>
              </p:cNvCxnSpPr>
              <p:nvPr/>
            </p:nvCxnSpPr>
            <p:spPr>
              <a:xfrm>
                <a:off x="5320974" y="4850372"/>
                <a:ext cx="0" cy="332005"/>
              </a:xfrm>
              <a:prstGeom prst="straightConnector1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Verbinder: gewinkelt 60">
                <a:extLst>
                  <a:ext uri="{FF2B5EF4-FFF2-40B4-BE49-F238E27FC236}">
                    <a16:creationId xmlns:a16="http://schemas.microsoft.com/office/drawing/2014/main" id="{293FFCF1-4C41-4627-850F-3C85498E0E02}"/>
                  </a:ext>
                </a:extLst>
              </p:cNvPr>
              <p:cNvCxnSpPr>
                <a:cxnSpLocks/>
                <a:stCxn id="59" idx="2"/>
                <a:endCxn id="62" idx="2"/>
              </p:cNvCxnSpPr>
              <p:nvPr/>
            </p:nvCxnSpPr>
            <p:spPr>
              <a:xfrm rot="5400000" flipH="1">
                <a:off x="4041298" y="4440509"/>
                <a:ext cx="1304719" cy="1254632"/>
              </a:xfrm>
              <a:prstGeom prst="bentConnector3">
                <a:avLst>
                  <a:gd name="adj1" fmla="val -17521"/>
                </a:avLst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2" name="Rechteck: abgerundete Ecken 61">
                <a:extLst>
                  <a:ext uri="{FF2B5EF4-FFF2-40B4-BE49-F238E27FC236}">
                    <a16:creationId xmlns:a16="http://schemas.microsoft.com/office/drawing/2014/main" id="{60FF1C13-26C5-4EB0-B5EC-1362BF72FF46}"/>
                  </a:ext>
                </a:extLst>
              </p:cNvPr>
              <p:cNvSpPr/>
              <p:nvPr/>
            </p:nvSpPr>
            <p:spPr>
              <a:xfrm>
                <a:off x="3564489" y="3877658"/>
                <a:ext cx="1003706" cy="537807"/>
              </a:xfrm>
              <a:prstGeom prst="roundRect">
                <a:avLst/>
              </a:prstGeom>
              <a:solidFill>
                <a:schemeClr val="accent4">
                  <a:lumMod val="20000"/>
                  <a:lumOff val="80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800" b="1" dirty="0">
                    <a:solidFill>
                      <a:schemeClr val="tx1"/>
                    </a:solidFill>
                  </a:rPr>
                  <a:t>-</a:t>
                </a:r>
              </a:p>
            </p:txBody>
          </p:sp>
          <p:cxnSp>
            <p:nvCxnSpPr>
              <p:cNvPr id="63" name="Verbinder: gewinkelt 62">
                <a:extLst>
                  <a:ext uri="{FF2B5EF4-FFF2-40B4-BE49-F238E27FC236}">
                    <a16:creationId xmlns:a16="http://schemas.microsoft.com/office/drawing/2014/main" id="{0A8EA51B-42FD-4DEF-B59D-F2C4D47D6075}"/>
                  </a:ext>
                </a:extLst>
              </p:cNvPr>
              <p:cNvCxnSpPr>
                <a:cxnSpLocks/>
                <a:stCxn id="62" idx="0"/>
                <a:endCxn id="54" idx="1"/>
              </p:cNvCxnSpPr>
              <p:nvPr/>
            </p:nvCxnSpPr>
            <p:spPr>
              <a:xfrm rot="5400000" flipH="1" flipV="1">
                <a:off x="3803814" y="2360500"/>
                <a:ext cx="1779686" cy="1254631"/>
              </a:xfrm>
              <a:prstGeom prst="bentConnector2">
                <a:avLst/>
              </a:prstGeom>
              <a:ln w="4762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6" name="Rechteck 65">
              <a:extLst>
                <a:ext uri="{FF2B5EF4-FFF2-40B4-BE49-F238E27FC236}">
                  <a16:creationId xmlns:a16="http://schemas.microsoft.com/office/drawing/2014/main" id="{63AE1959-3790-417E-8135-94A78A631FE9}"/>
                </a:ext>
              </a:extLst>
            </p:cNvPr>
            <p:cNvSpPr/>
            <p:nvPr/>
          </p:nvSpPr>
          <p:spPr>
            <a:xfrm>
              <a:off x="1171852" y="1520798"/>
              <a:ext cx="4056085" cy="5235105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7" name="Ellipse 66">
              <a:extLst>
                <a:ext uri="{FF2B5EF4-FFF2-40B4-BE49-F238E27FC236}">
                  <a16:creationId xmlns:a16="http://schemas.microsoft.com/office/drawing/2014/main" id="{6739CEAE-40DD-4E22-A44D-8A16D6412080}"/>
                </a:ext>
              </a:extLst>
            </p:cNvPr>
            <p:cNvSpPr/>
            <p:nvPr/>
          </p:nvSpPr>
          <p:spPr>
            <a:xfrm>
              <a:off x="1240156" y="156871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8" name="Rechteck 67">
              <a:extLst>
                <a:ext uri="{FF2B5EF4-FFF2-40B4-BE49-F238E27FC236}">
                  <a16:creationId xmlns:a16="http://schemas.microsoft.com/office/drawing/2014/main" id="{E212FC9F-1F57-4CD6-BA63-FAA04D5DF0F7}"/>
                </a:ext>
              </a:extLst>
            </p:cNvPr>
            <p:cNvSpPr/>
            <p:nvPr/>
          </p:nvSpPr>
          <p:spPr>
            <a:xfrm>
              <a:off x="5342763" y="1520798"/>
              <a:ext cx="3801237" cy="5235105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9" name="Ellipse 68">
              <a:extLst>
                <a:ext uri="{FF2B5EF4-FFF2-40B4-BE49-F238E27FC236}">
                  <a16:creationId xmlns:a16="http://schemas.microsoft.com/office/drawing/2014/main" id="{184EB2E1-05A7-4477-BC88-E1A63F69D1C6}"/>
                </a:ext>
              </a:extLst>
            </p:cNvPr>
            <p:cNvSpPr/>
            <p:nvPr/>
          </p:nvSpPr>
          <p:spPr>
            <a:xfrm>
              <a:off x="5411067" y="156871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743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F88EFB-5186-4E1E-A1F3-D66B6B96D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Touchscreen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2ADAB49-6758-4AC6-A0DD-9BBED2CB04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78" t="3525" r="15706" b="2969"/>
          <a:stretch/>
        </p:blipFill>
        <p:spPr>
          <a:xfrm>
            <a:off x="2967134" y="2136711"/>
            <a:ext cx="3368351" cy="3867081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D10E7D9A-64DC-4D46-A042-CB884985EE2B}"/>
              </a:ext>
            </a:extLst>
          </p:cNvPr>
          <p:cNvCxnSpPr>
            <a:cxnSpLocks/>
            <a:stCxn id="6" idx="7"/>
          </p:cNvCxnSpPr>
          <p:nvPr/>
        </p:nvCxnSpPr>
        <p:spPr>
          <a:xfrm flipV="1">
            <a:off x="2996530" y="3985398"/>
            <a:ext cx="431852" cy="521883"/>
          </a:xfrm>
          <a:prstGeom prst="straightConnector1">
            <a:avLst/>
          </a:prstGeom>
          <a:ln w="4762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Ellipse 5">
            <a:extLst>
              <a:ext uri="{FF2B5EF4-FFF2-40B4-BE49-F238E27FC236}">
                <a16:creationId xmlns:a16="http://schemas.microsoft.com/office/drawing/2014/main" id="{D844175D-4A0F-4BE8-8F56-E5CA84BBC3DA}"/>
              </a:ext>
            </a:extLst>
          </p:cNvPr>
          <p:cNvSpPr/>
          <p:nvPr/>
        </p:nvSpPr>
        <p:spPr>
          <a:xfrm>
            <a:off x="2728484" y="4460543"/>
            <a:ext cx="314036" cy="319146"/>
          </a:xfrm>
          <a:prstGeom prst="ellipse">
            <a:avLst/>
          </a:prstGeom>
          <a:solidFill>
            <a:schemeClr val="bg1"/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3</a:t>
            </a:r>
          </a:p>
        </p:txBody>
      </p:sp>
      <p:cxnSp>
        <p:nvCxnSpPr>
          <p:cNvPr id="7" name="Gerade Verbindung mit Pfeil 6">
            <a:extLst>
              <a:ext uri="{FF2B5EF4-FFF2-40B4-BE49-F238E27FC236}">
                <a16:creationId xmlns:a16="http://schemas.microsoft.com/office/drawing/2014/main" id="{01D9F0C6-BF96-4E7E-8911-1DF7AADC3C47}"/>
              </a:ext>
            </a:extLst>
          </p:cNvPr>
          <p:cNvCxnSpPr>
            <a:cxnSpLocks/>
            <a:stCxn id="8" idx="7"/>
          </p:cNvCxnSpPr>
          <p:nvPr/>
        </p:nvCxnSpPr>
        <p:spPr>
          <a:xfrm flipV="1">
            <a:off x="2899929" y="3220229"/>
            <a:ext cx="431852" cy="521883"/>
          </a:xfrm>
          <a:prstGeom prst="straightConnector1">
            <a:avLst/>
          </a:prstGeom>
          <a:ln w="4762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Ellipse 7">
            <a:extLst>
              <a:ext uri="{FF2B5EF4-FFF2-40B4-BE49-F238E27FC236}">
                <a16:creationId xmlns:a16="http://schemas.microsoft.com/office/drawing/2014/main" id="{D3AFF412-7748-40F3-AC19-9DDDFDDB49C8}"/>
              </a:ext>
            </a:extLst>
          </p:cNvPr>
          <p:cNvSpPr/>
          <p:nvPr/>
        </p:nvSpPr>
        <p:spPr>
          <a:xfrm>
            <a:off x="2631883" y="3695374"/>
            <a:ext cx="314036" cy="319146"/>
          </a:xfrm>
          <a:prstGeom prst="ellipse">
            <a:avLst/>
          </a:prstGeom>
          <a:solidFill>
            <a:schemeClr val="bg1"/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F2EC0B4-929D-4E4D-A854-BBAD910F7CB5}"/>
              </a:ext>
            </a:extLst>
          </p:cNvPr>
          <p:cNvCxnSpPr>
            <a:cxnSpLocks/>
            <a:stCxn id="10" idx="7"/>
          </p:cNvCxnSpPr>
          <p:nvPr/>
        </p:nvCxnSpPr>
        <p:spPr>
          <a:xfrm flipV="1">
            <a:off x="3696428" y="4750567"/>
            <a:ext cx="431852" cy="521883"/>
          </a:xfrm>
          <a:prstGeom prst="straightConnector1">
            <a:avLst/>
          </a:prstGeom>
          <a:ln w="4762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D989948A-9BF3-4797-B5FB-A8ED8E6CFBAF}"/>
              </a:ext>
            </a:extLst>
          </p:cNvPr>
          <p:cNvSpPr/>
          <p:nvPr/>
        </p:nvSpPr>
        <p:spPr>
          <a:xfrm>
            <a:off x="3428382" y="5225712"/>
            <a:ext cx="314036" cy="319146"/>
          </a:xfrm>
          <a:prstGeom prst="ellipse">
            <a:avLst/>
          </a:prstGeom>
          <a:solidFill>
            <a:schemeClr val="bg1"/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8E616FF7-09AA-4451-830F-74F35FB9D0F6}"/>
              </a:ext>
            </a:extLst>
          </p:cNvPr>
          <p:cNvCxnSpPr>
            <a:cxnSpLocks/>
            <a:stCxn id="12" idx="1"/>
          </p:cNvCxnSpPr>
          <p:nvPr/>
        </p:nvCxnSpPr>
        <p:spPr>
          <a:xfrm flipH="1" flipV="1">
            <a:off x="5088551" y="3011061"/>
            <a:ext cx="588511" cy="411905"/>
          </a:xfrm>
          <a:prstGeom prst="straightConnector1">
            <a:avLst/>
          </a:prstGeom>
          <a:ln w="47625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Ellipse 11">
            <a:extLst>
              <a:ext uri="{FF2B5EF4-FFF2-40B4-BE49-F238E27FC236}">
                <a16:creationId xmlns:a16="http://schemas.microsoft.com/office/drawing/2014/main" id="{0191BF43-5D86-4A99-98A2-DCA2467933C7}"/>
              </a:ext>
            </a:extLst>
          </p:cNvPr>
          <p:cNvSpPr/>
          <p:nvPr/>
        </p:nvSpPr>
        <p:spPr>
          <a:xfrm>
            <a:off x="5631072" y="3376228"/>
            <a:ext cx="314036" cy="319146"/>
          </a:xfrm>
          <a:prstGeom prst="ellipse">
            <a:avLst/>
          </a:prstGeom>
          <a:solidFill>
            <a:schemeClr val="bg1"/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1</a:t>
            </a:r>
          </a:p>
        </p:txBody>
      </p:sp>
      <p:pic>
        <p:nvPicPr>
          <p:cNvPr id="19" name="Inhaltsplatzhalter 4" descr="Ein Bild, das Text, alt, Werkzeug, zugemüllt enthält.&#10;&#10;Automatisch generierte Beschreibung">
            <a:extLst>
              <a:ext uri="{FF2B5EF4-FFF2-40B4-BE49-F238E27FC236}">
                <a16:creationId xmlns:a16="http://schemas.microsoft.com/office/drawing/2014/main" id="{F174A4E7-7F11-4D6D-A488-267A85809E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139" r="26931" b="23317"/>
          <a:stretch/>
        </p:blipFill>
        <p:spPr>
          <a:xfrm>
            <a:off x="6402690" y="2076693"/>
            <a:ext cx="3668150" cy="3927099"/>
          </a:xfrm>
        </p:spPr>
      </p:pic>
      <p:sp>
        <p:nvSpPr>
          <p:cNvPr id="20" name="Ellipse 19">
            <a:extLst>
              <a:ext uri="{FF2B5EF4-FFF2-40B4-BE49-F238E27FC236}">
                <a16:creationId xmlns:a16="http://schemas.microsoft.com/office/drawing/2014/main" id="{B36D6D05-B781-490D-8AEA-B4A69CD46E44}"/>
              </a:ext>
            </a:extLst>
          </p:cNvPr>
          <p:cNvSpPr/>
          <p:nvPr/>
        </p:nvSpPr>
        <p:spPr>
          <a:xfrm>
            <a:off x="9719480" y="2109877"/>
            <a:ext cx="314036" cy="319146"/>
          </a:xfrm>
          <a:prstGeom prst="ellipse">
            <a:avLst/>
          </a:prstGeom>
          <a:solidFill>
            <a:schemeClr val="bg1"/>
          </a:solidFill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692356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A3CBF17-44A5-4539-9C25-CC718E2E6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Encoder</a:t>
            </a:r>
          </a:p>
        </p:txBody>
      </p:sp>
      <p:grpSp>
        <p:nvGrpSpPr>
          <p:cNvPr id="28" name="Gruppieren 27">
            <a:extLst>
              <a:ext uri="{FF2B5EF4-FFF2-40B4-BE49-F238E27FC236}">
                <a16:creationId xmlns:a16="http://schemas.microsoft.com/office/drawing/2014/main" id="{EFEF2F35-A6CF-4E11-8A38-7E24D443A9F6}"/>
              </a:ext>
            </a:extLst>
          </p:cNvPr>
          <p:cNvGrpSpPr/>
          <p:nvPr/>
        </p:nvGrpSpPr>
        <p:grpSpPr>
          <a:xfrm>
            <a:off x="1996543" y="2080727"/>
            <a:ext cx="7541152" cy="3846117"/>
            <a:chOff x="1996543" y="2080727"/>
            <a:chExt cx="7541152" cy="3846117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AF3344F8-DEF9-4C13-A13C-BD5812ABD64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539" t="12147" r="5138" b="4625"/>
            <a:stretch/>
          </p:blipFill>
          <p:spPr>
            <a:xfrm>
              <a:off x="2584372" y="2080727"/>
              <a:ext cx="3511628" cy="3778898"/>
            </a:xfrm>
            <a:prstGeom prst="rect">
              <a:avLst/>
            </a:prstGeom>
          </p:spPr>
        </p:pic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1F09571F-EF97-43FA-AD26-53BCB6ECBBB0}"/>
                </a:ext>
              </a:extLst>
            </p:cNvPr>
            <p:cNvCxnSpPr>
              <a:cxnSpLocks/>
              <a:stCxn id="7" idx="6"/>
            </p:cNvCxnSpPr>
            <p:nvPr/>
          </p:nvCxnSpPr>
          <p:spPr>
            <a:xfrm flipV="1">
              <a:off x="2310579" y="5607698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5E2D1674-EFE2-4202-95D7-54F844FDC708}"/>
                </a:ext>
              </a:extLst>
            </p:cNvPr>
            <p:cNvSpPr/>
            <p:nvPr/>
          </p:nvSpPr>
          <p:spPr>
            <a:xfrm>
              <a:off x="1996543" y="5607698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578AA390-B6EA-44C0-9512-90F2FE631947}"/>
                </a:ext>
              </a:extLst>
            </p:cNvPr>
            <p:cNvCxnSpPr>
              <a:cxnSpLocks/>
              <a:stCxn id="15" idx="6"/>
            </p:cNvCxnSpPr>
            <p:nvPr/>
          </p:nvCxnSpPr>
          <p:spPr>
            <a:xfrm flipV="1">
              <a:off x="2985493" y="4537788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F94E2ED-1143-425F-B52B-9943F7B1493E}"/>
                </a:ext>
              </a:extLst>
            </p:cNvPr>
            <p:cNvSpPr/>
            <p:nvPr/>
          </p:nvSpPr>
          <p:spPr>
            <a:xfrm>
              <a:off x="2671457" y="4537788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0D0C4EA1-6D2F-41CF-9781-F13A0A5AC1B2}"/>
                </a:ext>
              </a:extLst>
            </p:cNvPr>
            <p:cNvCxnSpPr>
              <a:cxnSpLocks/>
              <a:stCxn id="17" idx="6"/>
            </p:cNvCxnSpPr>
            <p:nvPr/>
          </p:nvCxnSpPr>
          <p:spPr>
            <a:xfrm flipV="1">
              <a:off x="3142511" y="3732946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4DAA4C77-36BB-43D8-8679-FEB6AB87C13E}"/>
                </a:ext>
              </a:extLst>
            </p:cNvPr>
            <p:cNvSpPr/>
            <p:nvPr/>
          </p:nvSpPr>
          <p:spPr>
            <a:xfrm>
              <a:off x="2828475" y="3732946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18" name="Gerade Verbindung mit Pfeil 17">
              <a:extLst>
                <a:ext uri="{FF2B5EF4-FFF2-40B4-BE49-F238E27FC236}">
                  <a16:creationId xmlns:a16="http://schemas.microsoft.com/office/drawing/2014/main" id="{63EA54FF-7CE6-4140-A3EC-8526ACB016FF}"/>
                </a:ext>
              </a:extLst>
            </p:cNvPr>
            <p:cNvCxnSpPr>
              <a:cxnSpLocks/>
              <a:stCxn id="19" idx="6"/>
            </p:cNvCxnSpPr>
            <p:nvPr/>
          </p:nvCxnSpPr>
          <p:spPr>
            <a:xfrm flipV="1">
              <a:off x="3228089" y="2663036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Ellipse 18">
              <a:extLst>
                <a:ext uri="{FF2B5EF4-FFF2-40B4-BE49-F238E27FC236}">
                  <a16:creationId xmlns:a16="http://schemas.microsoft.com/office/drawing/2014/main" id="{DD37899A-1FCC-48A0-A1CF-FF6F8AB2966E}"/>
                </a:ext>
              </a:extLst>
            </p:cNvPr>
            <p:cNvSpPr/>
            <p:nvPr/>
          </p:nvSpPr>
          <p:spPr>
            <a:xfrm>
              <a:off x="2914053" y="2663036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  <p:cxnSp>
          <p:nvCxnSpPr>
            <p:cNvPr id="20" name="Gerade Verbindung mit Pfeil 19">
              <a:extLst>
                <a:ext uri="{FF2B5EF4-FFF2-40B4-BE49-F238E27FC236}">
                  <a16:creationId xmlns:a16="http://schemas.microsoft.com/office/drawing/2014/main" id="{E7D66E2B-8905-4E1A-880C-CB804162F823}"/>
                </a:ext>
              </a:extLst>
            </p:cNvPr>
            <p:cNvCxnSpPr>
              <a:cxnSpLocks/>
              <a:stCxn id="21" idx="2"/>
            </p:cNvCxnSpPr>
            <p:nvPr/>
          </p:nvCxnSpPr>
          <p:spPr>
            <a:xfrm flipH="1" flipV="1">
              <a:off x="5590846" y="4245555"/>
              <a:ext cx="435221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Ellipse 20">
              <a:extLst>
                <a:ext uri="{FF2B5EF4-FFF2-40B4-BE49-F238E27FC236}">
                  <a16:creationId xmlns:a16="http://schemas.microsoft.com/office/drawing/2014/main" id="{5B5B557E-6C75-4863-B855-9DA1719A4C2F}"/>
                </a:ext>
              </a:extLst>
            </p:cNvPr>
            <p:cNvSpPr/>
            <p:nvPr/>
          </p:nvSpPr>
          <p:spPr>
            <a:xfrm>
              <a:off x="6026067" y="424555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5</a:t>
              </a:r>
            </a:p>
          </p:txBody>
        </p:sp>
        <p:pic>
          <p:nvPicPr>
            <p:cNvPr id="26" name="Grafik 25">
              <a:extLst>
                <a:ext uri="{FF2B5EF4-FFF2-40B4-BE49-F238E27FC236}">
                  <a16:creationId xmlns:a16="http://schemas.microsoft.com/office/drawing/2014/main" id="{07107F9E-D2D1-4E7C-A863-C00C9E895E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24" r="17614" b="12937"/>
            <a:stretch/>
          </p:blipFill>
          <p:spPr>
            <a:xfrm>
              <a:off x="6398086" y="2080727"/>
              <a:ext cx="3139609" cy="3778898"/>
            </a:xfrm>
            <a:prstGeom prst="rect">
              <a:avLst/>
            </a:prstGeom>
          </p:spPr>
        </p:pic>
        <p:sp>
          <p:nvSpPr>
            <p:cNvPr id="27" name="Ellipse 26">
              <a:extLst>
                <a:ext uri="{FF2B5EF4-FFF2-40B4-BE49-F238E27FC236}">
                  <a16:creationId xmlns:a16="http://schemas.microsoft.com/office/drawing/2014/main" id="{BA85CFEF-4599-4C0E-80BC-AC351A75CAD6}"/>
                </a:ext>
              </a:extLst>
            </p:cNvPr>
            <p:cNvSpPr/>
            <p:nvPr/>
          </p:nvSpPr>
          <p:spPr>
            <a:xfrm>
              <a:off x="9182926" y="2111952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60559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7EC91A8-37E4-41DE-9FC1-78E716C4F3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Implementation Motor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DDCC3F1E-0A25-42C0-A143-5B3AA129277D}"/>
              </a:ext>
            </a:extLst>
          </p:cNvPr>
          <p:cNvGrpSpPr/>
          <p:nvPr/>
        </p:nvGrpSpPr>
        <p:grpSpPr>
          <a:xfrm>
            <a:off x="2687008" y="2514735"/>
            <a:ext cx="5076062" cy="3583982"/>
            <a:chOff x="1772608" y="2425959"/>
            <a:chExt cx="5076062" cy="3583982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50D4FA27-DDCC-4BDE-B3B0-8376EDBB456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492" t="4475" r="1822" b="3066"/>
            <a:stretch/>
          </p:blipFill>
          <p:spPr>
            <a:xfrm>
              <a:off x="2425959" y="2425959"/>
              <a:ext cx="4422711" cy="3424409"/>
            </a:xfrm>
            <a:prstGeom prst="rect">
              <a:avLst/>
            </a:prstGeom>
          </p:spPr>
        </p:pic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ED2960A2-624C-49E7-8D07-E538AD7513A5}"/>
                </a:ext>
              </a:extLst>
            </p:cNvPr>
            <p:cNvCxnSpPr>
              <a:cxnSpLocks/>
              <a:stCxn id="7" idx="6"/>
            </p:cNvCxnSpPr>
            <p:nvPr/>
          </p:nvCxnSpPr>
          <p:spPr>
            <a:xfrm flipV="1">
              <a:off x="2086644" y="5690795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C5FA8A4C-D75D-426E-9E3A-EE0829A2BF39}"/>
                </a:ext>
              </a:extLst>
            </p:cNvPr>
            <p:cNvSpPr/>
            <p:nvPr/>
          </p:nvSpPr>
          <p:spPr>
            <a:xfrm>
              <a:off x="1772608" y="569079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2989C77C-3F0A-43D0-86B5-C34E33308540}"/>
                </a:ext>
              </a:extLst>
            </p:cNvPr>
            <p:cNvCxnSpPr>
              <a:cxnSpLocks/>
              <a:stCxn id="9" idx="6"/>
            </p:cNvCxnSpPr>
            <p:nvPr/>
          </p:nvCxnSpPr>
          <p:spPr>
            <a:xfrm flipV="1">
              <a:off x="2400680" y="4338735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6FF61D9D-DCDB-4819-804F-BB6D286F10D3}"/>
                </a:ext>
              </a:extLst>
            </p:cNvPr>
            <p:cNvSpPr/>
            <p:nvPr/>
          </p:nvSpPr>
          <p:spPr>
            <a:xfrm>
              <a:off x="2086644" y="433873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AF83DB58-8DBE-47DF-8153-DE457054A7A3}"/>
                </a:ext>
              </a:extLst>
            </p:cNvPr>
            <p:cNvCxnSpPr>
              <a:cxnSpLocks/>
              <a:stCxn id="11" idx="7"/>
            </p:cNvCxnSpPr>
            <p:nvPr/>
          </p:nvCxnSpPr>
          <p:spPr>
            <a:xfrm flipV="1">
              <a:off x="4821177" y="4937726"/>
              <a:ext cx="273337" cy="343486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171C6238-5B65-4341-AC15-130F7CCBEEB7}"/>
                </a:ext>
              </a:extLst>
            </p:cNvPr>
            <p:cNvSpPr/>
            <p:nvPr/>
          </p:nvSpPr>
          <p:spPr>
            <a:xfrm>
              <a:off x="4553131" y="5234474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5FF1208D-3BDA-4FC9-875E-0CE2FF1BCFD7}"/>
                </a:ext>
              </a:extLst>
            </p:cNvPr>
            <p:cNvCxnSpPr>
              <a:cxnSpLocks/>
              <a:stCxn id="17" idx="7"/>
            </p:cNvCxnSpPr>
            <p:nvPr/>
          </p:nvCxnSpPr>
          <p:spPr>
            <a:xfrm flipV="1">
              <a:off x="6336054" y="3211051"/>
              <a:ext cx="273337" cy="343486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Ellipse 16">
              <a:extLst>
                <a:ext uri="{FF2B5EF4-FFF2-40B4-BE49-F238E27FC236}">
                  <a16:creationId xmlns:a16="http://schemas.microsoft.com/office/drawing/2014/main" id="{1021ED98-DB74-46FF-BF9D-C35AE53E6738}"/>
                </a:ext>
              </a:extLst>
            </p:cNvPr>
            <p:cNvSpPr/>
            <p:nvPr/>
          </p:nvSpPr>
          <p:spPr>
            <a:xfrm>
              <a:off x="6068008" y="3507799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002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780CA-0B83-4266-A161-411569AB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Component Test</a:t>
            </a:r>
            <a:endParaRPr lang="de-DE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A6C7C88E-9212-466F-90A5-B4DE443468DC}"/>
              </a:ext>
            </a:extLst>
          </p:cNvPr>
          <p:cNvGrpSpPr/>
          <p:nvPr/>
        </p:nvGrpSpPr>
        <p:grpSpPr>
          <a:xfrm>
            <a:off x="1454095" y="1690688"/>
            <a:ext cx="8841185" cy="4030042"/>
            <a:chOff x="1177802" y="1688091"/>
            <a:chExt cx="8841185" cy="4030042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AC00E52-286E-435F-BB34-805F56714348}"/>
                </a:ext>
              </a:extLst>
            </p:cNvPr>
            <p:cNvSpPr/>
            <p:nvPr/>
          </p:nvSpPr>
          <p:spPr>
            <a:xfrm rot="2700000">
              <a:off x="2656673" y="2759633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Mil</a:t>
              </a:r>
              <a:endParaRPr lang="de-DE" dirty="0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F5A996D1-F113-4673-894C-451963F6E703}"/>
                </a:ext>
              </a:extLst>
            </p:cNvPr>
            <p:cNvSpPr/>
            <p:nvPr/>
          </p:nvSpPr>
          <p:spPr>
            <a:xfrm rot="2700000">
              <a:off x="4163955" y="4260585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Sil</a:t>
              </a:r>
              <a:endParaRPr lang="de-DE" dirty="0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25643424-C6E5-4E53-BF09-E6EDFC2C6720}"/>
                </a:ext>
              </a:extLst>
            </p:cNvPr>
            <p:cNvSpPr/>
            <p:nvPr/>
          </p:nvSpPr>
          <p:spPr>
            <a:xfrm rot="-2700000">
              <a:off x="5522360" y="3235452"/>
              <a:ext cx="3356375" cy="71726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HiL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6C3CB72-97F7-4AA9-B328-886DCEC5D5F3}"/>
                </a:ext>
              </a:extLst>
            </p:cNvPr>
            <p:cNvSpPr txBox="1"/>
            <p:nvPr/>
          </p:nvSpPr>
          <p:spPr>
            <a:xfrm>
              <a:off x="1177802" y="2896639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Requirements</a:t>
              </a:r>
              <a:endParaRPr lang="de-DE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EC282E5-34C9-4A16-A2D9-60ED20617E50}"/>
                </a:ext>
              </a:extLst>
            </p:cNvPr>
            <p:cNvSpPr txBox="1"/>
            <p:nvPr/>
          </p:nvSpPr>
          <p:spPr>
            <a:xfrm>
              <a:off x="1778044" y="3302698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Logical Architecture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98B57CE-AB24-4237-A77F-8D21D5400431}"/>
                </a:ext>
              </a:extLst>
            </p:cNvPr>
            <p:cNvSpPr txBox="1"/>
            <p:nvPr/>
          </p:nvSpPr>
          <p:spPr>
            <a:xfrm>
              <a:off x="2542818" y="4272308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Design</a:t>
              </a:r>
              <a:endParaRPr lang="de-DE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4F75AB1-290C-4A05-A5D9-B2EDA56C1D3E}"/>
                </a:ext>
              </a:extLst>
            </p:cNvPr>
            <p:cNvSpPr txBox="1"/>
            <p:nvPr/>
          </p:nvSpPr>
          <p:spPr>
            <a:xfrm>
              <a:off x="2983558" y="4685229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</a:t>
              </a:r>
            </a:p>
            <a:p>
              <a:pPr algn="ctr"/>
              <a:r>
                <a:rPr lang="en-US" dirty="0"/>
                <a:t>Design</a:t>
              </a:r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16DAB7E-EE8E-41A8-9AA9-5212EE675BA8}"/>
                </a:ext>
              </a:extLst>
            </p:cNvPr>
            <p:cNvSpPr txBox="1"/>
            <p:nvPr/>
          </p:nvSpPr>
          <p:spPr>
            <a:xfrm>
              <a:off x="3738066" y="534880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Implementation</a:t>
              </a:r>
              <a:endParaRPr lang="de-DE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2FE07805-26D5-4E8D-9DF7-9B5AD20B69DD}"/>
                </a:ext>
              </a:extLst>
            </p:cNvPr>
            <p:cNvSpPr txBox="1"/>
            <p:nvPr/>
          </p:nvSpPr>
          <p:spPr>
            <a:xfrm>
              <a:off x="6462765" y="452933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Component Test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9FEA2E6-54C6-4823-A520-DD46DDA3BA28}"/>
                </a:ext>
              </a:extLst>
            </p:cNvPr>
            <p:cNvSpPr txBox="1"/>
            <p:nvPr/>
          </p:nvSpPr>
          <p:spPr>
            <a:xfrm>
              <a:off x="6871215" y="397235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System Test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5C4ECF8-36C4-4631-9E23-7CB1CB2B3E95}"/>
                </a:ext>
              </a:extLst>
            </p:cNvPr>
            <p:cNvSpPr txBox="1"/>
            <p:nvPr/>
          </p:nvSpPr>
          <p:spPr>
            <a:xfrm>
              <a:off x="7532333" y="341536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Integration Test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2C2A5DD-921B-468C-AD18-B3C6134DFBDC}"/>
                </a:ext>
              </a:extLst>
            </p:cNvPr>
            <p:cNvSpPr txBox="1"/>
            <p:nvPr/>
          </p:nvSpPr>
          <p:spPr>
            <a:xfrm>
              <a:off x="8025727" y="2857010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Qualification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35A48110-7E76-4EA6-8BB2-84459347D9FF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2897140" y="3272091"/>
              <a:ext cx="316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A6BDB8E-DC91-4D15-BBEF-193EE35BB1DE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5342985" y="3300870"/>
              <a:ext cx="298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581999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0BEA64-5636-4C31-80E9-729069E57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Encoder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9B9F3D0B-95E5-4E0C-8B85-2B38886E475A}"/>
              </a:ext>
            </a:extLst>
          </p:cNvPr>
          <p:cNvGrpSpPr/>
          <p:nvPr/>
        </p:nvGrpSpPr>
        <p:grpSpPr>
          <a:xfrm>
            <a:off x="1893906" y="2052733"/>
            <a:ext cx="5837878" cy="3993025"/>
            <a:chOff x="1893906" y="2052733"/>
            <a:chExt cx="5837878" cy="3993025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DAA15B0F-1FE8-4124-A805-E90DA6413C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386" t="14934" b="5795"/>
            <a:stretch/>
          </p:blipFill>
          <p:spPr>
            <a:xfrm>
              <a:off x="2649894" y="2052733"/>
              <a:ext cx="5081890" cy="3722915"/>
            </a:xfrm>
            <a:prstGeom prst="rect">
              <a:avLst/>
            </a:prstGeom>
          </p:spPr>
        </p:pic>
        <p:cxnSp>
          <p:nvCxnSpPr>
            <p:cNvPr id="6" name="Gerade Verbindung mit Pfeil 5">
              <a:extLst>
                <a:ext uri="{FF2B5EF4-FFF2-40B4-BE49-F238E27FC236}">
                  <a16:creationId xmlns:a16="http://schemas.microsoft.com/office/drawing/2014/main" id="{6096FC14-CAA3-4AAC-89E7-32C36D66A081}"/>
                </a:ext>
              </a:extLst>
            </p:cNvPr>
            <p:cNvCxnSpPr>
              <a:cxnSpLocks/>
              <a:stCxn id="7" idx="6"/>
            </p:cNvCxnSpPr>
            <p:nvPr/>
          </p:nvCxnSpPr>
          <p:spPr>
            <a:xfrm flipV="1">
              <a:off x="4167371" y="2444621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ECDB2BF7-458A-4CD7-AB2C-B1382B745684}"/>
                </a:ext>
              </a:extLst>
            </p:cNvPr>
            <p:cNvSpPr/>
            <p:nvPr/>
          </p:nvSpPr>
          <p:spPr>
            <a:xfrm>
              <a:off x="3853335" y="2444621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cxnSp>
          <p:nvCxnSpPr>
            <p:cNvPr id="8" name="Gerade Verbindung mit Pfeil 7">
              <a:extLst>
                <a:ext uri="{FF2B5EF4-FFF2-40B4-BE49-F238E27FC236}">
                  <a16:creationId xmlns:a16="http://schemas.microsoft.com/office/drawing/2014/main" id="{5994135B-FBE4-4369-AC40-B41894DB2740}"/>
                </a:ext>
              </a:extLst>
            </p:cNvPr>
            <p:cNvCxnSpPr>
              <a:cxnSpLocks/>
              <a:stCxn id="9" idx="6"/>
            </p:cNvCxnSpPr>
            <p:nvPr/>
          </p:nvCxnSpPr>
          <p:spPr>
            <a:xfrm flipV="1">
              <a:off x="2207942" y="3429000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EEBED7B-8786-4ABE-A810-2A26AB22FE8E}"/>
                </a:ext>
              </a:extLst>
            </p:cNvPr>
            <p:cNvSpPr/>
            <p:nvPr/>
          </p:nvSpPr>
          <p:spPr>
            <a:xfrm>
              <a:off x="1893906" y="3429000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A851557A-5845-419F-A13C-9FF9ED7830ED}"/>
                </a:ext>
              </a:extLst>
            </p:cNvPr>
            <p:cNvCxnSpPr>
              <a:cxnSpLocks/>
              <a:stCxn id="11" idx="6"/>
            </p:cNvCxnSpPr>
            <p:nvPr/>
          </p:nvCxnSpPr>
          <p:spPr>
            <a:xfrm flipV="1">
              <a:off x="2207942" y="4649883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C186E6F1-BCC0-4611-B2F1-FCEA1900421A}"/>
                </a:ext>
              </a:extLst>
            </p:cNvPr>
            <p:cNvSpPr/>
            <p:nvPr/>
          </p:nvSpPr>
          <p:spPr>
            <a:xfrm>
              <a:off x="1893906" y="464988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2502B2E7-12F6-4B9D-9B3F-4C0DFA70DDF4}"/>
                </a:ext>
              </a:extLst>
            </p:cNvPr>
            <p:cNvCxnSpPr>
              <a:cxnSpLocks/>
              <a:stCxn id="13" idx="6"/>
            </p:cNvCxnSpPr>
            <p:nvPr/>
          </p:nvCxnSpPr>
          <p:spPr>
            <a:xfrm flipV="1">
              <a:off x="4167371" y="5075853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93213BD9-2098-4333-AF75-6655703925CA}"/>
                </a:ext>
              </a:extLst>
            </p:cNvPr>
            <p:cNvSpPr/>
            <p:nvPr/>
          </p:nvSpPr>
          <p:spPr>
            <a:xfrm>
              <a:off x="3853335" y="507585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33095375-C659-4081-B538-3431D8876455}"/>
                </a:ext>
              </a:extLst>
            </p:cNvPr>
            <p:cNvCxnSpPr>
              <a:cxnSpLocks/>
              <a:stCxn id="15" idx="6"/>
            </p:cNvCxnSpPr>
            <p:nvPr/>
          </p:nvCxnSpPr>
          <p:spPr>
            <a:xfrm flipV="1">
              <a:off x="4167371" y="5726612"/>
              <a:ext cx="441952" cy="159573"/>
            </a:xfrm>
            <a:prstGeom prst="straightConnector1">
              <a:avLst/>
            </a:prstGeom>
            <a:ln w="47625">
              <a:solidFill>
                <a:srgbClr val="FF0000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92AB61EC-97E7-4B9C-BEF5-222C2C1B3FB4}"/>
                </a:ext>
              </a:extLst>
            </p:cNvPr>
            <p:cNvSpPr/>
            <p:nvPr/>
          </p:nvSpPr>
          <p:spPr>
            <a:xfrm>
              <a:off x="3853335" y="5726612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48139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5A26187-DA0C-4359-BD08-F4FBAC610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 </a:t>
            </a:r>
            <a:r>
              <a:rPr lang="de-DE" dirty="0" err="1"/>
              <a:t>Drivetrain</a:t>
            </a:r>
            <a:endParaRPr lang="de-DE" dirty="0"/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0BA1CD6A-6546-49C6-B065-97E0EEC597EA}"/>
              </a:ext>
            </a:extLst>
          </p:cNvPr>
          <p:cNvGrpSpPr/>
          <p:nvPr/>
        </p:nvGrpSpPr>
        <p:grpSpPr>
          <a:xfrm>
            <a:off x="1894113" y="2133853"/>
            <a:ext cx="6991740" cy="3483177"/>
            <a:chOff x="1894113" y="2133853"/>
            <a:chExt cx="6991740" cy="3483177"/>
          </a:xfrm>
        </p:grpSpPr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E886F275-997D-4927-A63E-723D58A6C2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81" t="11728" r="1269" b="4045"/>
            <a:stretch/>
          </p:blipFill>
          <p:spPr>
            <a:xfrm>
              <a:off x="1894114" y="2649893"/>
              <a:ext cx="6904653" cy="2864499"/>
            </a:xfrm>
            <a:prstGeom prst="rect">
              <a:avLst/>
            </a:prstGeom>
          </p:spPr>
        </p:pic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402CBBDF-478B-4F83-843E-BD23FA524792}"/>
                </a:ext>
              </a:extLst>
            </p:cNvPr>
            <p:cNvSpPr/>
            <p:nvPr/>
          </p:nvSpPr>
          <p:spPr>
            <a:xfrm>
              <a:off x="1894113" y="2575250"/>
              <a:ext cx="2743201" cy="304178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87EA7A70-6F2B-4620-81D8-E4CE3076E13A}"/>
                </a:ext>
              </a:extLst>
            </p:cNvPr>
            <p:cNvSpPr/>
            <p:nvPr/>
          </p:nvSpPr>
          <p:spPr>
            <a:xfrm>
              <a:off x="3108695" y="213385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426AE07D-2140-46C9-A961-456C8496C474}"/>
                </a:ext>
              </a:extLst>
            </p:cNvPr>
            <p:cNvSpPr/>
            <p:nvPr/>
          </p:nvSpPr>
          <p:spPr>
            <a:xfrm>
              <a:off x="4724400" y="2575250"/>
              <a:ext cx="1443136" cy="304178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Rechteck 10">
              <a:extLst>
                <a:ext uri="{FF2B5EF4-FFF2-40B4-BE49-F238E27FC236}">
                  <a16:creationId xmlns:a16="http://schemas.microsoft.com/office/drawing/2014/main" id="{D5BB8446-7907-4072-ACBB-E105CE0D6F2D}"/>
                </a:ext>
              </a:extLst>
            </p:cNvPr>
            <p:cNvSpPr/>
            <p:nvPr/>
          </p:nvSpPr>
          <p:spPr>
            <a:xfrm>
              <a:off x="6254623" y="2575250"/>
              <a:ext cx="883296" cy="304178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>
              <a:extLst>
                <a:ext uri="{FF2B5EF4-FFF2-40B4-BE49-F238E27FC236}">
                  <a16:creationId xmlns:a16="http://schemas.microsoft.com/office/drawing/2014/main" id="{3822247E-CE7D-42E9-A5D3-820013A13D9C}"/>
                </a:ext>
              </a:extLst>
            </p:cNvPr>
            <p:cNvSpPr/>
            <p:nvPr/>
          </p:nvSpPr>
          <p:spPr>
            <a:xfrm>
              <a:off x="7225006" y="2575250"/>
              <a:ext cx="1660847" cy="3041780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25062282-75BD-4E61-920F-D7658CC002B3}"/>
                </a:ext>
              </a:extLst>
            </p:cNvPr>
            <p:cNvSpPr/>
            <p:nvPr/>
          </p:nvSpPr>
          <p:spPr>
            <a:xfrm>
              <a:off x="5189422" y="213385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A0C11DD4-F77B-4FF7-9331-738C73649670}"/>
                </a:ext>
              </a:extLst>
            </p:cNvPr>
            <p:cNvSpPr/>
            <p:nvPr/>
          </p:nvSpPr>
          <p:spPr>
            <a:xfrm>
              <a:off x="6539253" y="213385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B4B0A628-C92B-4C42-818E-947977CED7A7}"/>
                </a:ext>
              </a:extLst>
            </p:cNvPr>
            <p:cNvSpPr/>
            <p:nvPr/>
          </p:nvSpPr>
          <p:spPr>
            <a:xfrm>
              <a:off x="7898411" y="2133853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289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521E14-8F15-45BF-AB95-9757F0459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Title</a:t>
            </a:r>
          </a:p>
        </p:txBody>
      </p:sp>
      <p:pic>
        <p:nvPicPr>
          <p:cNvPr id="4" name="Inhaltsplatzhalter 4" descr="Ein Bild, das drinnen, Metallwaren, Schraube enthält.&#10;&#10;Automatisch generierte Beschreibung">
            <a:extLst>
              <a:ext uri="{FF2B5EF4-FFF2-40B4-BE49-F238E27FC236}">
                <a16:creationId xmlns:a16="http://schemas.microsoft.com/office/drawing/2014/main" id="{9E96860B-579F-49BD-8CF0-330E2166A8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9" t="10504" r="15799" b="21615"/>
          <a:stretch/>
        </p:blipFill>
        <p:spPr>
          <a:xfrm>
            <a:off x="4235427" y="1575733"/>
            <a:ext cx="3223424" cy="4714389"/>
          </a:xfrm>
        </p:spPr>
      </p:pic>
    </p:spTree>
    <p:extLst>
      <p:ext uri="{BB962C8B-B14F-4D97-AF65-F5344CB8AC3E}">
        <p14:creationId xmlns:p14="http://schemas.microsoft.com/office/powerpoint/2010/main" val="37699427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780CA-0B83-4266-A161-411569AB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complete</a:t>
            </a:r>
            <a:endParaRPr lang="de-DE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A6C7C88E-9212-466F-90A5-B4DE443468DC}"/>
              </a:ext>
            </a:extLst>
          </p:cNvPr>
          <p:cNvGrpSpPr/>
          <p:nvPr/>
        </p:nvGrpSpPr>
        <p:grpSpPr>
          <a:xfrm>
            <a:off x="1454095" y="1690688"/>
            <a:ext cx="8841185" cy="4030042"/>
            <a:chOff x="1177802" y="1688091"/>
            <a:chExt cx="8841185" cy="4030042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AC00E52-286E-435F-BB34-805F56714348}"/>
                </a:ext>
              </a:extLst>
            </p:cNvPr>
            <p:cNvSpPr/>
            <p:nvPr/>
          </p:nvSpPr>
          <p:spPr>
            <a:xfrm rot="2700000">
              <a:off x="2656673" y="2759633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Mil</a:t>
              </a:r>
              <a:endParaRPr lang="de-DE" dirty="0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F5A996D1-F113-4673-894C-451963F6E703}"/>
                </a:ext>
              </a:extLst>
            </p:cNvPr>
            <p:cNvSpPr/>
            <p:nvPr/>
          </p:nvSpPr>
          <p:spPr>
            <a:xfrm rot="2700000">
              <a:off x="4163955" y="4260585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Sil</a:t>
              </a:r>
              <a:endParaRPr lang="de-DE" dirty="0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25643424-C6E5-4E53-BF09-E6EDFC2C6720}"/>
                </a:ext>
              </a:extLst>
            </p:cNvPr>
            <p:cNvSpPr/>
            <p:nvPr/>
          </p:nvSpPr>
          <p:spPr>
            <a:xfrm rot="-2700000">
              <a:off x="5522360" y="3235452"/>
              <a:ext cx="3356375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HiL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6C3CB72-97F7-4AA9-B328-886DCEC5D5F3}"/>
                </a:ext>
              </a:extLst>
            </p:cNvPr>
            <p:cNvSpPr txBox="1"/>
            <p:nvPr/>
          </p:nvSpPr>
          <p:spPr>
            <a:xfrm>
              <a:off x="1177802" y="2896639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Requirements</a:t>
              </a:r>
              <a:endParaRPr lang="de-DE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EC282E5-34C9-4A16-A2D9-60ED20617E50}"/>
                </a:ext>
              </a:extLst>
            </p:cNvPr>
            <p:cNvSpPr txBox="1"/>
            <p:nvPr/>
          </p:nvSpPr>
          <p:spPr>
            <a:xfrm>
              <a:off x="1778044" y="3302698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Logical Architecture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98B57CE-AB24-4237-A77F-8D21D5400431}"/>
                </a:ext>
              </a:extLst>
            </p:cNvPr>
            <p:cNvSpPr txBox="1"/>
            <p:nvPr/>
          </p:nvSpPr>
          <p:spPr>
            <a:xfrm>
              <a:off x="2542818" y="4272308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Design</a:t>
              </a:r>
              <a:endParaRPr lang="de-DE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4F75AB1-290C-4A05-A5D9-B2EDA56C1D3E}"/>
                </a:ext>
              </a:extLst>
            </p:cNvPr>
            <p:cNvSpPr txBox="1"/>
            <p:nvPr/>
          </p:nvSpPr>
          <p:spPr>
            <a:xfrm>
              <a:off x="2983558" y="4685229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</a:t>
              </a:r>
            </a:p>
            <a:p>
              <a:pPr algn="ctr"/>
              <a:r>
                <a:rPr lang="en-US" dirty="0"/>
                <a:t>Design</a:t>
              </a:r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16DAB7E-EE8E-41A8-9AA9-5212EE675BA8}"/>
                </a:ext>
              </a:extLst>
            </p:cNvPr>
            <p:cNvSpPr txBox="1"/>
            <p:nvPr/>
          </p:nvSpPr>
          <p:spPr>
            <a:xfrm>
              <a:off x="3738066" y="534880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Implementation</a:t>
              </a:r>
              <a:endParaRPr lang="de-DE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2FE07805-26D5-4E8D-9DF7-9B5AD20B69DD}"/>
                </a:ext>
              </a:extLst>
            </p:cNvPr>
            <p:cNvSpPr txBox="1"/>
            <p:nvPr/>
          </p:nvSpPr>
          <p:spPr>
            <a:xfrm>
              <a:off x="6462765" y="452933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Test</a:t>
              </a:r>
              <a:endParaRPr lang="de-DE" dirty="0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9FEA2E6-54C6-4823-A520-DD46DDA3BA28}"/>
                </a:ext>
              </a:extLst>
            </p:cNvPr>
            <p:cNvSpPr txBox="1"/>
            <p:nvPr/>
          </p:nvSpPr>
          <p:spPr>
            <a:xfrm>
              <a:off x="6871215" y="397235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Test</a:t>
              </a:r>
              <a:endParaRPr lang="de-DE" dirty="0"/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5C4ECF8-36C4-4631-9E23-7CB1CB2B3E95}"/>
                </a:ext>
              </a:extLst>
            </p:cNvPr>
            <p:cNvSpPr txBox="1"/>
            <p:nvPr/>
          </p:nvSpPr>
          <p:spPr>
            <a:xfrm>
              <a:off x="7532333" y="341536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Integration Test</a:t>
              </a:r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2C2A5DD-921B-468C-AD18-B3C6134DFBDC}"/>
                </a:ext>
              </a:extLst>
            </p:cNvPr>
            <p:cNvSpPr txBox="1"/>
            <p:nvPr/>
          </p:nvSpPr>
          <p:spPr>
            <a:xfrm>
              <a:off x="8025727" y="2857010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Qualification</a:t>
              </a:r>
              <a:endParaRPr lang="de-DE" dirty="0"/>
            </a:p>
          </p:txBody>
        </p: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35A48110-7E76-4EA6-8BB2-84459347D9FF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2897140" y="3272091"/>
              <a:ext cx="316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A6BDB8E-DC91-4D15-BBEF-193EE35BB1DE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5342985" y="3300870"/>
              <a:ext cx="298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06581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780CA-0B83-4266-A161-411569AB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Requirements</a:t>
            </a:r>
            <a:endParaRPr lang="de-DE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A6C7C88E-9212-466F-90A5-B4DE443468DC}"/>
              </a:ext>
            </a:extLst>
          </p:cNvPr>
          <p:cNvGrpSpPr/>
          <p:nvPr/>
        </p:nvGrpSpPr>
        <p:grpSpPr>
          <a:xfrm>
            <a:off x="1454095" y="1690688"/>
            <a:ext cx="8841185" cy="4030042"/>
            <a:chOff x="1177802" y="1688091"/>
            <a:chExt cx="8841185" cy="4030042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AC00E52-286E-435F-BB34-805F56714348}"/>
                </a:ext>
              </a:extLst>
            </p:cNvPr>
            <p:cNvSpPr/>
            <p:nvPr/>
          </p:nvSpPr>
          <p:spPr>
            <a:xfrm rot="2700000">
              <a:off x="2656673" y="2759633"/>
              <a:ext cx="2032253" cy="71726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Mil</a:t>
              </a:r>
              <a:endParaRPr lang="de-DE" dirty="0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F5A996D1-F113-4673-894C-451963F6E703}"/>
                </a:ext>
              </a:extLst>
            </p:cNvPr>
            <p:cNvSpPr/>
            <p:nvPr/>
          </p:nvSpPr>
          <p:spPr>
            <a:xfrm rot="2700000">
              <a:off x="4163955" y="4260585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Sil</a:t>
              </a:r>
              <a:endParaRPr lang="de-DE" dirty="0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25643424-C6E5-4E53-BF09-E6EDFC2C6720}"/>
                </a:ext>
              </a:extLst>
            </p:cNvPr>
            <p:cNvSpPr/>
            <p:nvPr/>
          </p:nvSpPr>
          <p:spPr>
            <a:xfrm rot="-2700000">
              <a:off x="5522360" y="3235452"/>
              <a:ext cx="3356375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HiL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6C3CB72-97F7-4AA9-B328-886DCEC5D5F3}"/>
                </a:ext>
              </a:extLst>
            </p:cNvPr>
            <p:cNvSpPr txBox="1"/>
            <p:nvPr/>
          </p:nvSpPr>
          <p:spPr>
            <a:xfrm>
              <a:off x="1177802" y="2896639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Requirements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EC282E5-34C9-4A16-A2D9-60ED20617E50}"/>
                </a:ext>
              </a:extLst>
            </p:cNvPr>
            <p:cNvSpPr txBox="1"/>
            <p:nvPr/>
          </p:nvSpPr>
          <p:spPr>
            <a:xfrm>
              <a:off x="1778044" y="3302698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Logical Architecture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98B57CE-AB24-4237-A77F-8D21D5400431}"/>
                </a:ext>
              </a:extLst>
            </p:cNvPr>
            <p:cNvSpPr txBox="1"/>
            <p:nvPr/>
          </p:nvSpPr>
          <p:spPr>
            <a:xfrm>
              <a:off x="2542818" y="4272308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Design</a:t>
              </a:r>
              <a:endParaRPr lang="de-DE" dirty="0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4F75AB1-290C-4A05-A5D9-B2EDA56C1D3E}"/>
                </a:ext>
              </a:extLst>
            </p:cNvPr>
            <p:cNvSpPr txBox="1"/>
            <p:nvPr/>
          </p:nvSpPr>
          <p:spPr>
            <a:xfrm>
              <a:off x="2983558" y="4685229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</a:t>
              </a:r>
            </a:p>
            <a:p>
              <a:pPr algn="ctr"/>
              <a:r>
                <a:rPr lang="en-US" dirty="0"/>
                <a:t>Design</a:t>
              </a:r>
              <a:endParaRPr lang="de-DE" dirty="0"/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16DAB7E-EE8E-41A8-9AA9-5212EE675BA8}"/>
                </a:ext>
              </a:extLst>
            </p:cNvPr>
            <p:cNvSpPr txBox="1"/>
            <p:nvPr/>
          </p:nvSpPr>
          <p:spPr>
            <a:xfrm>
              <a:off x="3738066" y="534880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Implementation</a:t>
              </a:r>
              <a:endParaRPr lang="de-DE" dirty="0"/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2FE07805-26D5-4E8D-9DF7-9B5AD20B69DD}"/>
                </a:ext>
              </a:extLst>
            </p:cNvPr>
            <p:cNvSpPr txBox="1"/>
            <p:nvPr/>
          </p:nvSpPr>
          <p:spPr>
            <a:xfrm>
              <a:off x="6462765" y="452933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Test</a:t>
              </a:r>
              <a:endParaRPr lang="de-DE" dirty="0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9FEA2E6-54C6-4823-A520-DD46DDA3BA28}"/>
                </a:ext>
              </a:extLst>
            </p:cNvPr>
            <p:cNvSpPr txBox="1"/>
            <p:nvPr/>
          </p:nvSpPr>
          <p:spPr>
            <a:xfrm>
              <a:off x="6871215" y="397235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Test</a:t>
              </a:r>
              <a:endParaRPr lang="de-DE" dirty="0"/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5C4ECF8-36C4-4631-9E23-7CB1CB2B3E95}"/>
                </a:ext>
              </a:extLst>
            </p:cNvPr>
            <p:cNvSpPr txBox="1"/>
            <p:nvPr/>
          </p:nvSpPr>
          <p:spPr>
            <a:xfrm>
              <a:off x="7532333" y="341536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Integration Test</a:t>
              </a:r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2C2A5DD-921B-468C-AD18-B3C6134DFBDC}"/>
                </a:ext>
              </a:extLst>
            </p:cNvPr>
            <p:cNvSpPr txBox="1"/>
            <p:nvPr/>
          </p:nvSpPr>
          <p:spPr>
            <a:xfrm>
              <a:off x="8025727" y="2857010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Qualification</a:t>
              </a:r>
              <a:endParaRPr lang="de-DE" dirty="0"/>
            </a:p>
          </p:txBody>
        </p: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35A48110-7E76-4EA6-8BB2-84459347D9FF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2897140" y="3272091"/>
              <a:ext cx="316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A6BDB8E-DC91-4D15-BBEF-193EE35BB1DE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5342985" y="3300870"/>
              <a:ext cx="298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1804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9BAC0-F5B9-482C-8EB6-465059589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943" y="-220580"/>
            <a:ext cx="10515600" cy="1325563"/>
          </a:xfrm>
        </p:spPr>
        <p:txBody>
          <a:bodyPr/>
          <a:lstStyle/>
          <a:p>
            <a:r>
              <a:rPr lang="en-US" dirty="0"/>
              <a:t>Logical Architecture</a:t>
            </a:r>
          </a:p>
        </p:txBody>
      </p:sp>
      <p:grpSp>
        <p:nvGrpSpPr>
          <p:cNvPr id="51" name="Gruppieren 50">
            <a:extLst>
              <a:ext uri="{FF2B5EF4-FFF2-40B4-BE49-F238E27FC236}">
                <a16:creationId xmlns:a16="http://schemas.microsoft.com/office/drawing/2014/main" id="{2BEDAE6C-001E-4FCA-A434-21DA400700E3}"/>
              </a:ext>
            </a:extLst>
          </p:cNvPr>
          <p:cNvGrpSpPr/>
          <p:nvPr/>
        </p:nvGrpSpPr>
        <p:grpSpPr>
          <a:xfrm>
            <a:off x="688260" y="1216359"/>
            <a:ext cx="10015283" cy="5826307"/>
            <a:chOff x="688260" y="1216359"/>
            <a:chExt cx="10015283" cy="5826307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65BB3328-939C-4676-A691-1C9D9F7C6162}"/>
                </a:ext>
              </a:extLst>
            </p:cNvPr>
            <p:cNvSpPr/>
            <p:nvPr/>
          </p:nvSpPr>
          <p:spPr>
            <a:xfrm>
              <a:off x="3075709" y="1216360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Encoder</a:t>
              </a:r>
            </a:p>
          </p:txBody>
        </p:sp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6548B2D3-609A-413E-90AC-B4BB91E3125B}"/>
                </a:ext>
              </a:extLst>
            </p:cNvPr>
            <p:cNvSpPr/>
            <p:nvPr/>
          </p:nvSpPr>
          <p:spPr>
            <a:xfrm>
              <a:off x="4898613" y="1221416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µ Controller</a:t>
              </a:r>
            </a:p>
          </p:txBody>
        </p:sp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6B245522-8BB3-4DF7-9265-DEBE17E4522E}"/>
                </a:ext>
              </a:extLst>
            </p:cNvPr>
            <p:cNvSpPr/>
            <p:nvPr/>
          </p:nvSpPr>
          <p:spPr>
            <a:xfrm>
              <a:off x="6721517" y="1216359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HMI</a:t>
              </a:r>
            </a:p>
          </p:txBody>
        </p:sp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9BBAAB08-6205-43FF-83B0-0FBB5F3C0EAE}"/>
                </a:ext>
              </a:extLst>
            </p:cNvPr>
            <p:cNvSpPr/>
            <p:nvPr/>
          </p:nvSpPr>
          <p:spPr>
            <a:xfrm>
              <a:off x="4898611" y="2485399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Motor</a:t>
              </a:r>
              <a:br>
                <a:rPr lang="en-US" dirty="0">
                  <a:solidFill>
                    <a:schemeClr val="tx1"/>
                  </a:solidFill>
                </a:rPr>
              </a:br>
              <a:r>
                <a:rPr lang="en-US" dirty="0">
                  <a:solidFill>
                    <a:schemeClr val="tx1"/>
                  </a:solidFill>
                </a:rPr>
                <a:t>Controller</a:t>
              </a:r>
            </a:p>
          </p:txBody>
        </p:sp>
        <p:sp>
          <p:nvSpPr>
            <p:cNvPr id="8" name="Rechteck: abgerundete Ecken 7">
              <a:extLst>
                <a:ext uri="{FF2B5EF4-FFF2-40B4-BE49-F238E27FC236}">
                  <a16:creationId xmlns:a16="http://schemas.microsoft.com/office/drawing/2014/main" id="{721C574D-ADE5-4631-88AC-334D30161D87}"/>
                </a:ext>
              </a:extLst>
            </p:cNvPr>
            <p:cNvSpPr/>
            <p:nvPr/>
          </p:nvSpPr>
          <p:spPr>
            <a:xfrm>
              <a:off x="4898610" y="3749381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Motor</a:t>
              </a:r>
            </a:p>
          </p:txBody>
        </p:sp>
        <p:sp>
          <p:nvSpPr>
            <p:cNvPr id="9" name="Rechteck: abgerundete Ecken 8">
              <a:extLst>
                <a:ext uri="{FF2B5EF4-FFF2-40B4-BE49-F238E27FC236}">
                  <a16:creationId xmlns:a16="http://schemas.microsoft.com/office/drawing/2014/main" id="{9F80EA30-42FC-4636-BB7C-A51714DC32A2}"/>
                </a:ext>
              </a:extLst>
            </p:cNvPr>
            <p:cNvSpPr/>
            <p:nvPr/>
          </p:nvSpPr>
          <p:spPr>
            <a:xfrm>
              <a:off x="4898610" y="5013363"/>
              <a:ext cx="1546059" cy="948657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>
                  <a:solidFill>
                    <a:schemeClr val="tx1"/>
                  </a:solidFill>
                </a:rPr>
                <a:t>Gear Box</a:t>
              </a:r>
            </a:p>
          </p:txBody>
        </p: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FF382739-BB40-498A-9B13-FE63B629B86A}"/>
                </a:ext>
              </a:extLst>
            </p:cNvPr>
            <p:cNvCxnSpPr>
              <a:stCxn id="5" idx="2"/>
              <a:endCxn id="7" idx="0"/>
            </p:cNvCxnSpPr>
            <p:nvPr/>
          </p:nvCxnSpPr>
          <p:spPr>
            <a:xfrm flipH="1">
              <a:off x="5671641" y="2170073"/>
              <a:ext cx="2" cy="315326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mit Pfeil 11">
              <a:extLst>
                <a:ext uri="{FF2B5EF4-FFF2-40B4-BE49-F238E27FC236}">
                  <a16:creationId xmlns:a16="http://schemas.microsoft.com/office/drawing/2014/main" id="{EE1A7D27-5D15-4480-B86D-33DFB8948EDF}"/>
                </a:ext>
              </a:extLst>
            </p:cNvPr>
            <p:cNvCxnSpPr>
              <a:cxnSpLocks/>
              <a:stCxn id="7" idx="2"/>
              <a:endCxn id="8" idx="0"/>
            </p:cNvCxnSpPr>
            <p:nvPr/>
          </p:nvCxnSpPr>
          <p:spPr>
            <a:xfrm flipH="1">
              <a:off x="5671640" y="3434056"/>
              <a:ext cx="1" cy="315325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3893596F-F963-408C-A0E2-B92D56DE493A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5671639" y="5962020"/>
              <a:ext cx="1" cy="666908"/>
            </a:xfrm>
            <a:prstGeom prst="straightConnector1">
              <a:avLst/>
            </a:prstGeom>
            <a:ln w="476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mit Pfeil 15">
              <a:extLst>
                <a:ext uri="{FF2B5EF4-FFF2-40B4-BE49-F238E27FC236}">
                  <a16:creationId xmlns:a16="http://schemas.microsoft.com/office/drawing/2014/main" id="{262E7CA0-2E26-4879-9319-AFEF235B6F48}"/>
                </a:ext>
              </a:extLst>
            </p:cNvPr>
            <p:cNvCxnSpPr>
              <a:cxnSpLocks/>
              <a:stCxn id="8" idx="2"/>
              <a:endCxn id="9" idx="0"/>
            </p:cNvCxnSpPr>
            <p:nvPr/>
          </p:nvCxnSpPr>
          <p:spPr>
            <a:xfrm>
              <a:off x="5671640" y="4698038"/>
              <a:ext cx="0" cy="315325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mit Pfeil 20">
              <a:extLst>
                <a:ext uri="{FF2B5EF4-FFF2-40B4-BE49-F238E27FC236}">
                  <a16:creationId xmlns:a16="http://schemas.microsoft.com/office/drawing/2014/main" id="{295439A3-D3CC-45FD-8E5E-A8A0FFAF2F89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>
              <a:off x="4621768" y="1690689"/>
              <a:ext cx="276845" cy="5056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 Verbindung mit Pfeil 23">
              <a:extLst>
                <a:ext uri="{FF2B5EF4-FFF2-40B4-BE49-F238E27FC236}">
                  <a16:creationId xmlns:a16="http://schemas.microsoft.com/office/drawing/2014/main" id="{2E79DE87-85CC-4CE5-B9BD-D61DC8A4F6DF}"/>
                </a:ext>
              </a:extLst>
            </p:cNvPr>
            <p:cNvCxnSpPr>
              <a:cxnSpLocks/>
              <a:stCxn id="6" idx="1"/>
              <a:endCxn id="5" idx="3"/>
            </p:cNvCxnSpPr>
            <p:nvPr/>
          </p:nvCxnSpPr>
          <p:spPr>
            <a:xfrm flipH="1">
              <a:off x="6444672" y="1690688"/>
              <a:ext cx="276845" cy="5057"/>
            </a:xfrm>
            <a:prstGeom prst="straightConnector1">
              <a:avLst/>
            </a:prstGeom>
            <a:ln w="4762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Gerade Verbindung mit Pfeil 29">
              <a:extLst>
                <a:ext uri="{FF2B5EF4-FFF2-40B4-BE49-F238E27FC236}">
                  <a16:creationId xmlns:a16="http://schemas.microsoft.com/office/drawing/2014/main" id="{CE5D7D1E-CB3E-4E2C-BFB3-DB4460081964}"/>
                </a:ext>
              </a:extLst>
            </p:cNvPr>
            <p:cNvCxnSpPr>
              <a:cxnSpLocks/>
              <a:endCxn id="4" idx="1"/>
            </p:cNvCxnSpPr>
            <p:nvPr/>
          </p:nvCxnSpPr>
          <p:spPr>
            <a:xfrm>
              <a:off x="2327564" y="1690687"/>
              <a:ext cx="720000" cy="2"/>
            </a:xfrm>
            <a:prstGeom prst="straightConnector1">
              <a:avLst/>
            </a:prstGeom>
            <a:ln w="476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mit Pfeil 33">
              <a:extLst>
                <a:ext uri="{FF2B5EF4-FFF2-40B4-BE49-F238E27FC236}">
                  <a16:creationId xmlns:a16="http://schemas.microsoft.com/office/drawing/2014/main" id="{388981BA-ABD3-45E1-9BFF-DCD2F338A461}"/>
                </a:ext>
              </a:extLst>
            </p:cNvPr>
            <p:cNvCxnSpPr>
              <a:cxnSpLocks/>
              <a:endCxn id="6" idx="3"/>
            </p:cNvCxnSpPr>
            <p:nvPr/>
          </p:nvCxnSpPr>
          <p:spPr>
            <a:xfrm flipH="1">
              <a:off x="8267576" y="1690686"/>
              <a:ext cx="720000" cy="2"/>
            </a:xfrm>
            <a:prstGeom prst="straightConnector1">
              <a:avLst/>
            </a:prstGeom>
            <a:ln w="476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36">
              <a:extLst>
                <a:ext uri="{FF2B5EF4-FFF2-40B4-BE49-F238E27FC236}">
                  <a16:creationId xmlns:a16="http://schemas.microsoft.com/office/drawing/2014/main" id="{9CB27985-F833-46D1-9B06-AF042D7EAE94}"/>
                </a:ext>
              </a:extLst>
            </p:cNvPr>
            <p:cNvSpPr txBox="1"/>
            <p:nvPr/>
          </p:nvSpPr>
          <p:spPr>
            <a:xfrm>
              <a:off x="8414327" y="1216359"/>
              <a:ext cx="20252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Mode (Inch/Metric)</a:t>
              </a:r>
            </a:p>
          </p:txBody>
        </p:sp>
        <p:sp>
          <p:nvSpPr>
            <p:cNvPr id="38" name="Textfeld 37">
              <a:extLst>
                <a:ext uri="{FF2B5EF4-FFF2-40B4-BE49-F238E27FC236}">
                  <a16:creationId xmlns:a16="http://schemas.microsoft.com/office/drawing/2014/main" id="{0A3DC69D-B11A-41D0-9C69-5C1D205332B9}"/>
                </a:ext>
              </a:extLst>
            </p:cNvPr>
            <p:cNvSpPr txBox="1"/>
            <p:nvPr/>
          </p:nvSpPr>
          <p:spPr>
            <a:xfrm>
              <a:off x="8414327" y="1774601"/>
              <a:ext cx="22892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/>
                <a:t>Translation [mm/Turn]</a:t>
              </a:r>
            </a:p>
          </p:txBody>
        </p:sp>
        <p:sp>
          <p:nvSpPr>
            <p:cNvPr id="39" name="Textfeld 38">
              <a:extLst>
                <a:ext uri="{FF2B5EF4-FFF2-40B4-BE49-F238E27FC236}">
                  <a16:creationId xmlns:a16="http://schemas.microsoft.com/office/drawing/2014/main" id="{E92BA13C-54E2-47B7-B4D4-349FC0BE45E5}"/>
                </a:ext>
              </a:extLst>
            </p:cNvPr>
            <p:cNvSpPr txBox="1"/>
            <p:nvPr/>
          </p:nvSpPr>
          <p:spPr>
            <a:xfrm>
              <a:off x="688260" y="1506023"/>
              <a:ext cx="16820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Spindle Position</a:t>
              </a:r>
            </a:p>
          </p:txBody>
        </p:sp>
        <p:cxnSp>
          <p:nvCxnSpPr>
            <p:cNvPr id="43" name="Verbinder: gewinkelt 42">
              <a:extLst>
                <a:ext uri="{FF2B5EF4-FFF2-40B4-BE49-F238E27FC236}">
                  <a16:creationId xmlns:a16="http://schemas.microsoft.com/office/drawing/2014/main" id="{8641FC97-94FE-4C40-8F12-BEF162045495}"/>
                </a:ext>
              </a:extLst>
            </p:cNvPr>
            <p:cNvCxnSpPr>
              <a:cxnSpLocks/>
            </p:cNvCxnSpPr>
            <p:nvPr/>
          </p:nvCxnSpPr>
          <p:spPr>
            <a:xfrm>
              <a:off x="5671639" y="2252533"/>
              <a:ext cx="1822907" cy="514615"/>
            </a:xfrm>
            <a:prstGeom prst="bentConnector3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Verbinder: gewinkelt 44">
              <a:extLst>
                <a:ext uri="{FF2B5EF4-FFF2-40B4-BE49-F238E27FC236}">
                  <a16:creationId xmlns:a16="http://schemas.microsoft.com/office/drawing/2014/main" id="{1703831D-7236-4F6F-A08B-C965E5853A78}"/>
                </a:ext>
              </a:extLst>
            </p:cNvPr>
            <p:cNvCxnSpPr>
              <a:cxnSpLocks/>
            </p:cNvCxnSpPr>
            <p:nvPr/>
          </p:nvCxnSpPr>
          <p:spPr>
            <a:xfrm>
              <a:off x="5703446" y="3535794"/>
              <a:ext cx="1822907" cy="514615"/>
            </a:xfrm>
            <a:prstGeom prst="bentConnector3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Verbinder: gewinkelt 45">
              <a:extLst>
                <a:ext uri="{FF2B5EF4-FFF2-40B4-BE49-F238E27FC236}">
                  <a16:creationId xmlns:a16="http://schemas.microsoft.com/office/drawing/2014/main" id="{4DA80DB9-ABDB-406B-B72D-61E7F8C1191E}"/>
                </a:ext>
              </a:extLst>
            </p:cNvPr>
            <p:cNvCxnSpPr>
              <a:cxnSpLocks/>
            </p:cNvCxnSpPr>
            <p:nvPr/>
          </p:nvCxnSpPr>
          <p:spPr>
            <a:xfrm>
              <a:off x="5703446" y="4804834"/>
              <a:ext cx="1822907" cy="514615"/>
            </a:xfrm>
            <a:prstGeom prst="bentConnector3">
              <a:avLst/>
            </a:prstGeom>
            <a:ln w="28575">
              <a:solidFill>
                <a:schemeClr val="tx1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0355DDAC-B144-4034-804E-3369C8635BE5}"/>
                </a:ext>
              </a:extLst>
            </p:cNvPr>
            <p:cNvSpPr txBox="1"/>
            <p:nvPr/>
          </p:nvSpPr>
          <p:spPr>
            <a:xfrm>
              <a:off x="7416123" y="2564330"/>
              <a:ext cx="17046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Desired Position</a:t>
              </a:r>
            </a:p>
          </p:txBody>
        </p:sp>
        <p:sp>
          <p:nvSpPr>
            <p:cNvPr id="48" name="Textfeld 47">
              <a:extLst>
                <a:ext uri="{FF2B5EF4-FFF2-40B4-BE49-F238E27FC236}">
                  <a16:creationId xmlns:a16="http://schemas.microsoft.com/office/drawing/2014/main" id="{EE1297BA-0901-48EB-B3FA-58BB5F482802}"/>
                </a:ext>
              </a:extLst>
            </p:cNvPr>
            <p:cNvSpPr txBox="1"/>
            <p:nvPr/>
          </p:nvSpPr>
          <p:spPr>
            <a:xfrm>
              <a:off x="7420809" y="3865743"/>
              <a:ext cx="1536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Motor Voltage</a:t>
              </a:r>
            </a:p>
          </p:txBody>
        </p:sp>
        <p:sp>
          <p:nvSpPr>
            <p:cNvPr id="49" name="Textfeld 48">
              <a:extLst>
                <a:ext uri="{FF2B5EF4-FFF2-40B4-BE49-F238E27FC236}">
                  <a16:creationId xmlns:a16="http://schemas.microsoft.com/office/drawing/2014/main" id="{9A5649D2-4EC6-4FA8-A2E1-0CC01AF64ADB}"/>
                </a:ext>
              </a:extLst>
            </p:cNvPr>
            <p:cNvSpPr txBox="1"/>
            <p:nvPr/>
          </p:nvSpPr>
          <p:spPr>
            <a:xfrm>
              <a:off x="7415227" y="5134783"/>
              <a:ext cx="16381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Motor Position</a:t>
              </a:r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25AE4E0F-FCCE-4DCF-94F6-8D7DDCC4358E}"/>
                </a:ext>
              </a:extLst>
            </p:cNvPr>
            <p:cNvSpPr txBox="1"/>
            <p:nvPr/>
          </p:nvSpPr>
          <p:spPr>
            <a:xfrm>
              <a:off x="4655559" y="6673334"/>
              <a:ext cx="20321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Leadscrew Position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20251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C3780CA-0B83-4266-A161-411569AB4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 Model System Design</a:t>
            </a:r>
            <a:endParaRPr lang="de-DE" dirty="0"/>
          </a:p>
        </p:txBody>
      </p:sp>
      <p:grpSp>
        <p:nvGrpSpPr>
          <p:cNvPr id="34" name="Gruppieren 33">
            <a:extLst>
              <a:ext uri="{FF2B5EF4-FFF2-40B4-BE49-F238E27FC236}">
                <a16:creationId xmlns:a16="http://schemas.microsoft.com/office/drawing/2014/main" id="{A6C7C88E-9212-466F-90A5-B4DE443468DC}"/>
              </a:ext>
            </a:extLst>
          </p:cNvPr>
          <p:cNvGrpSpPr/>
          <p:nvPr/>
        </p:nvGrpSpPr>
        <p:grpSpPr>
          <a:xfrm>
            <a:off x="1454095" y="1690688"/>
            <a:ext cx="8841185" cy="4030042"/>
            <a:chOff x="1177802" y="1688091"/>
            <a:chExt cx="8841185" cy="4030042"/>
          </a:xfrm>
        </p:grpSpPr>
        <p:sp>
          <p:nvSpPr>
            <p:cNvPr id="4" name="Rechteck: abgerundete Ecken 3">
              <a:extLst>
                <a:ext uri="{FF2B5EF4-FFF2-40B4-BE49-F238E27FC236}">
                  <a16:creationId xmlns:a16="http://schemas.microsoft.com/office/drawing/2014/main" id="{EAC00E52-286E-435F-BB34-805F56714348}"/>
                </a:ext>
              </a:extLst>
            </p:cNvPr>
            <p:cNvSpPr/>
            <p:nvPr/>
          </p:nvSpPr>
          <p:spPr>
            <a:xfrm rot="2700000">
              <a:off x="2656673" y="2759633"/>
              <a:ext cx="2032253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Mil</a:t>
              </a:r>
              <a:endParaRPr lang="de-DE" dirty="0"/>
            </a:p>
          </p:txBody>
        </p:sp>
        <p:sp>
          <p:nvSpPr>
            <p:cNvPr id="11" name="Rechteck: abgerundete Ecken 10">
              <a:extLst>
                <a:ext uri="{FF2B5EF4-FFF2-40B4-BE49-F238E27FC236}">
                  <a16:creationId xmlns:a16="http://schemas.microsoft.com/office/drawing/2014/main" id="{F5A996D1-F113-4673-894C-451963F6E703}"/>
                </a:ext>
              </a:extLst>
            </p:cNvPr>
            <p:cNvSpPr/>
            <p:nvPr/>
          </p:nvSpPr>
          <p:spPr>
            <a:xfrm rot="2700000">
              <a:off x="4163955" y="4260585"/>
              <a:ext cx="2032253" cy="717262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Sil</a:t>
              </a:r>
              <a:endParaRPr lang="de-DE" dirty="0"/>
            </a:p>
          </p:txBody>
        </p:sp>
        <p:sp>
          <p:nvSpPr>
            <p:cNvPr id="12" name="Rechteck: abgerundete Ecken 11">
              <a:extLst>
                <a:ext uri="{FF2B5EF4-FFF2-40B4-BE49-F238E27FC236}">
                  <a16:creationId xmlns:a16="http://schemas.microsoft.com/office/drawing/2014/main" id="{25643424-C6E5-4E53-BF09-E6EDFC2C6720}"/>
                </a:ext>
              </a:extLst>
            </p:cNvPr>
            <p:cNvSpPr/>
            <p:nvPr/>
          </p:nvSpPr>
          <p:spPr>
            <a:xfrm rot="-2700000">
              <a:off x="5522360" y="3235452"/>
              <a:ext cx="3356375" cy="717262"/>
            </a:xfrm>
            <a:prstGeom prst="roundRect">
              <a:avLst/>
            </a:prstGeom>
            <a:solidFill>
              <a:schemeClr val="bg1">
                <a:lumMod val="65000"/>
              </a:schemeClr>
            </a:solidFill>
            <a:ln w="3492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HiL</a:t>
              </a:r>
              <a:endParaRPr lang="de-DE" dirty="0"/>
            </a:p>
          </p:txBody>
        </p:sp>
        <p:sp>
          <p:nvSpPr>
            <p:cNvPr id="15" name="Textfeld 14">
              <a:extLst>
                <a:ext uri="{FF2B5EF4-FFF2-40B4-BE49-F238E27FC236}">
                  <a16:creationId xmlns:a16="http://schemas.microsoft.com/office/drawing/2014/main" id="{06C3CB72-97F7-4AA9-B328-886DCEC5D5F3}"/>
                </a:ext>
              </a:extLst>
            </p:cNvPr>
            <p:cNvSpPr txBox="1"/>
            <p:nvPr/>
          </p:nvSpPr>
          <p:spPr>
            <a:xfrm>
              <a:off x="1177802" y="2896639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Requirements</a:t>
              </a:r>
              <a:endParaRPr lang="de-DE" dirty="0"/>
            </a:p>
          </p:txBody>
        </p: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AEC282E5-34C9-4A16-A2D9-60ED20617E50}"/>
                </a:ext>
              </a:extLst>
            </p:cNvPr>
            <p:cNvSpPr txBox="1"/>
            <p:nvPr/>
          </p:nvSpPr>
          <p:spPr>
            <a:xfrm>
              <a:off x="1778044" y="3302698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Logical Architecture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98B57CE-AB24-4237-A77F-8D21D5400431}"/>
                </a:ext>
              </a:extLst>
            </p:cNvPr>
            <p:cNvSpPr txBox="1"/>
            <p:nvPr/>
          </p:nvSpPr>
          <p:spPr>
            <a:xfrm>
              <a:off x="2542818" y="4272308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System Design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E4F75AB1-290C-4A05-A5D9-B2EDA56C1D3E}"/>
                </a:ext>
              </a:extLst>
            </p:cNvPr>
            <p:cNvSpPr txBox="1"/>
            <p:nvPr/>
          </p:nvSpPr>
          <p:spPr>
            <a:xfrm>
              <a:off x="2983558" y="4685229"/>
              <a:ext cx="199326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Component </a:t>
              </a:r>
            </a:p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Design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19" name="Textfeld 18">
              <a:extLst>
                <a:ext uri="{FF2B5EF4-FFF2-40B4-BE49-F238E27FC236}">
                  <a16:creationId xmlns:a16="http://schemas.microsoft.com/office/drawing/2014/main" id="{E16DAB7E-EE8E-41A8-9AA9-5212EE675BA8}"/>
                </a:ext>
              </a:extLst>
            </p:cNvPr>
            <p:cNvSpPr txBox="1"/>
            <p:nvPr/>
          </p:nvSpPr>
          <p:spPr>
            <a:xfrm>
              <a:off x="3738066" y="534880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accent6">
                      <a:lumMod val="75000"/>
                    </a:schemeClr>
                  </a:solidFill>
                </a:rPr>
                <a:t>Implementation</a:t>
              </a:r>
              <a:endParaRPr lang="de-DE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22" name="Textfeld 21">
              <a:extLst>
                <a:ext uri="{FF2B5EF4-FFF2-40B4-BE49-F238E27FC236}">
                  <a16:creationId xmlns:a16="http://schemas.microsoft.com/office/drawing/2014/main" id="{2FE07805-26D5-4E8D-9DF7-9B5AD20B69DD}"/>
                </a:ext>
              </a:extLst>
            </p:cNvPr>
            <p:cNvSpPr txBox="1"/>
            <p:nvPr/>
          </p:nvSpPr>
          <p:spPr>
            <a:xfrm>
              <a:off x="6462765" y="452933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Component Test</a:t>
              </a:r>
              <a:endParaRPr lang="de-DE" dirty="0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F9FEA2E6-54C6-4823-A520-DD46DDA3BA28}"/>
                </a:ext>
              </a:extLst>
            </p:cNvPr>
            <p:cNvSpPr txBox="1"/>
            <p:nvPr/>
          </p:nvSpPr>
          <p:spPr>
            <a:xfrm>
              <a:off x="6871215" y="3972351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System Test</a:t>
              </a:r>
              <a:endParaRPr lang="de-DE" dirty="0"/>
            </a:p>
          </p:txBody>
        </p: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45C4ECF8-36C4-4631-9E23-7CB1CB2B3E95}"/>
                </a:ext>
              </a:extLst>
            </p:cNvPr>
            <p:cNvSpPr txBox="1"/>
            <p:nvPr/>
          </p:nvSpPr>
          <p:spPr>
            <a:xfrm>
              <a:off x="7532333" y="3415366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Integration Test</a:t>
              </a:r>
              <a:endParaRPr lang="de-DE" dirty="0"/>
            </a:p>
          </p:txBody>
        </p:sp>
        <p:sp>
          <p:nvSpPr>
            <p:cNvPr id="25" name="Textfeld 24">
              <a:extLst>
                <a:ext uri="{FF2B5EF4-FFF2-40B4-BE49-F238E27FC236}">
                  <a16:creationId xmlns:a16="http://schemas.microsoft.com/office/drawing/2014/main" id="{52C2A5DD-921B-468C-AD18-B3C6134DFBDC}"/>
                </a:ext>
              </a:extLst>
            </p:cNvPr>
            <p:cNvSpPr txBox="1"/>
            <p:nvPr/>
          </p:nvSpPr>
          <p:spPr>
            <a:xfrm>
              <a:off x="8025727" y="2857010"/>
              <a:ext cx="199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Qualification</a:t>
              </a:r>
              <a:endParaRPr lang="de-DE" dirty="0"/>
            </a:p>
          </p:txBody>
        </p:sp>
        <p:cxnSp>
          <p:nvCxnSpPr>
            <p:cNvPr id="27" name="Gerade Verbindung mit Pfeil 26">
              <a:extLst>
                <a:ext uri="{FF2B5EF4-FFF2-40B4-BE49-F238E27FC236}">
                  <a16:creationId xmlns:a16="http://schemas.microsoft.com/office/drawing/2014/main" id="{35A48110-7E76-4EA6-8BB2-84459347D9FF}"/>
                </a:ext>
              </a:extLst>
            </p:cNvPr>
            <p:cNvCxnSpPr>
              <a:cxnSpLocks/>
            </p:cNvCxnSpPr>
            <p:nvPr/>
          </p:nvCxnSpPr>
          <p:spPr>
            <a:xfrm rot="2700000">
              <a:off x="2897140" y="3272091"/>
              <a:ext cx="316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Gerade Verbindung mit Pfeil 27">
              <a:extLst>
                <a:ext uri="{FF2B5EF4-FFF2-40B4-BE49-F238E27FC236}">
                  <a16:creationId xmlns:a16="http://schemas.microsoft.com/office/drawing/2014/main" id="{FA6BDB8E-DC91-4D15-BBEF-193EE35BB1DE}"/>
                </a:ext>
              </a:extLst>
            </p:cNvPr>
            <p:cNvCxnSpPr>
              <a:cxnSpLocks/>
            </p:cNvCxnSpPr>
            <p:nvPr/>
          </p:nvCxnSpPr>
          <p:spPr>
            <a:xfrm rot="-2700000" flipV="1">
              <a:off x="5342985" y="3300870"/>
              <a:ext cx="2988000" cy="0"/>
            </a:xfrm>
            <a:prstGeom prst="straightConnector1">
              <a:avLst/>
            </a:prstGeom>
            <a:ln w="38100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500444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B968A3-022E-42FB-95AA-4A932E956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HMI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571CD66-C394-4CB2-ACA8-3B0361021023}"/>
              </a:ext>
            </a:extLst>
          </p:cNvPr>
          <p:cNvGrpSpPr/>
          <p:nvPr/>
        </p:nvGrpSpPr>
        <p:grpSpPr>
          <a:xfrm>
            <a:off x="2371336" y="1332416"/>
            <a:ext cx="7449328" cy="4913534"/>
            <a:chOff x="2371336" y="1332416"/>
            <a:chExt cx="7449328" cy="4913534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B7381EA4-207B-4BAE-B7A2-B3144D1275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549"/>
            <a:stretch/>
          </p:blipFill>
          <p:spPr>
            <a:xfrm>
              <a:off x="2371336" y="1332416"/>
              <a:ext cx="7449328" cy="4913534"/>
            </a:xfrm>
            <a:prstGeom prst="rect">
              <a:avLst/>
            </a:prstGeom>
          </p:spPr>
        </p:pic>
        <p:sp>
          <p:nvSpPr>
            <p:cNvPr id="5" name="Ellipse 4">
              <a:extLst>
                <a:ext uri="{FF2B5EF4-FFF2-40B4-BE49-F238E27FC236}">
                  <a16:creationId xmlns:a16="http://schemas.microsoft.com/office/drawing/2014/main" id="{5B4E8E9A-91D1-487B-9296-68385E3981B3}"/>
                </a:ext>
              </a:extLst>
            </p:cNvPr>
            <p:cNvSpPr/>
            <p:nvPr/>
          </p:nvSpPr>
          <p:spPr>
            <a:xfrm>
              <a:off x="2747599" y="3109854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895BFBB5-3729-4AE4-84E3-5F80419BB1BF}"/>
                </a:ext>
              </a:extLst>
            </p:cNvPr>
            <p:cNvSpPr/>
            <p:nvPr/>
          </p:nvSpPr>
          <p:spPr>
            <a:xfrm>
              <a:off x="2747599" y="5366011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" name="Ellipse 6">
              <a:extLst>
                <a:ext uri="{FF2B5EF4-FFF2-40B4-BE49-F238E27FC236}">
                  <a16:creationId xmlns:a16="http://schemas.microsoft.com/office/drawing/2014/main" id="{F441ADBB-407E-4857-9AAF-F1E1D28F0A86}"/>
                </a:ext>
              </a:extLst>
            </p:cNvPr>
            <p:cNvSpPr/>
            <p:nvPr/>
          </p:nvSpPr>
          <p:spPr>
            <a:xfrm>
              <a:off x="4437753" y="5366011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93560135-7926-4F0F-B9F9-2BFFA8933B8D}"/>
                </a:ext>
              </a:extLst>
            </p:cNvPr>
            <p:cNvSpPr/>
            <p:nvPr/>
          </p:nvSpPr>
          <p:spPr>
            <a:xfrm>
              <a:off x="6303543" y="2374328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9" name="Ellipse 8">
              <a:extLst>
                <a:ext uri="{FF2B5EF4-FFF2-40B4-BE49-F238E27FC236}">
                  <a16:creationId xmlns:a16="http://schemas.microsoft.com/office/drawing/2014/main" id="{38BBA3A5-D6C2-4926-9272-763596400BC0}"/>
                </a:ext>
              </a:extLst>
            </p:cNvPr>
            <p:cNvSpPr/>
            <p:nvPr/>
          </p:nvSpPr>
          <p:spPr>
            <a:xfrm>
              <a:off x="8150715" y="2374328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19EB2BF9-0087-498D-94C5-5FDD84345F98}"/>
                </a:ext>
              </a:extLst>
            </p:cNvPr>
            <p:cNvSpPr/>
            <p:nvPr/>
          </p:nvSpPr>
          <p:spPr>
            <a:xfrm>
              <a:off x="6303543" y="5366011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6</a:t>
              </a:r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23540CB9-BDE4-4A0A-BF27-86687B4B637C}"/>
                </a:ext>
              </a:extLst>
            </p:cNvPr>
            <p:cNvSpPr/>
            <p:nvPr/>
          </p:nvSpPr>
          <p:spPr>
            <a:xfrm>
              <a:off x="8150715" y="5366011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5BA6ADA2-AB0A-4502-AB7A-9E1F2B8F9DF0}"/>
                </a:ext>
              </a:extLst>
            </p:cNvPr>
            <p:cNvSpPr/>
            <p:nvPr/>
          </p:nvSpPr>
          <p:spPr>
            <a:xfrm>
              <a:off x="2433563" y="1398159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6365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0E42D9-05CB-4AD8-8762-CBDA7616D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Micro Controller </a:t>
            </a:r>
            <a:r>
              <a:rPr lang="de-DE" dirty="0" err="1"/>
              <a:t>Blockdia</a:t>
            </a:r>
            <a:endParaRPr lang="de-DE" dirty="0"/>
          </a:p>
        </p:txBody>
      </p:sp>
      <p:grpSp>
        <p:nvGrpSpPr>
          <p:cNvPr id="22" name="Gruppieren 21">
            <a:extLst>
              <a:ext uri="{FF2B5EF4-FFF2-40B4-BE49-F238E27FC236}">
                <a16:creationId xmlns:a16="http://schemas.microsoft.com/office/drawing/2014/main" id="{D71372C1-C703-491C-8F03-6BFE36C6E47D}"/>
              </a:ext>
            </a:extLst>
          </p:cNvPr>
          <p:cNvGrpSpPr/>
          <p:nvPr/>
        </p:nvGrpSpPr>
        <p:grpSpPr>
          <a:xfrm>
            <a:off x="930557" y="2877168"/>
            <a:ext cx="8960438" cy="1151758"/>
            <a:chOff x="930557" y="2877168"/>
            <a:chExt cx="8960438" cy="1151758"/>
          </a:xfrm>
        </p:grpSpPr>
        <p:sp>
          <p:nvSpPr>
            <p:cNvPr id="5" name="Rechteck: abgerundete Ecken 4">
              <a:extLst>
                <a:ext uri="{FF2B5EF4-FFF2-40B4-BE49-F238E27FC236}">
                  <a16:creationId xmlns:a16="http://schemas.microsoft.com/office/drawing/2014/main" id="{7B84D949-BC6B-4070-B3B3-CE6D252808C9}"/>
                </a:ext>
              </a:extLst>
            </p:cNvPr>
            <p:cNvSpPr/>
            <p:nvPr/>
          </p:nvSpPr>
          <p:spPr>
            <a:xfrm>
              <a:off x="2269300" y="2877168"/>
              <a:ext cx="1981310" cy="1151758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Calculate desired steps</a:t>
              </a:r>
            </a:p>
          </p:txBody>
        </p:sp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C1424E55-9203-40A3-B840-B7E36FD9541C}"/>
                </a:ext>
              </a:extLst>
            </p:cNvPr>
            <p:cNvSpPr/>
            <p:nvPr/>
          </p:nvSpPr>
          <p:spPr>
            <a:xfrm>
              <a:off x="5067354" y="3079660"/>
              <a:ext cx="1208843" cy="746774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b="1" dirty="0">
                  <a:solidFill>
                    <a:schemeClr val="tx1"/>
                  </a:solidFill>
                </a:rPr>
                <a:t>Step Backlog</a:t>
              </a:r>
            </a:p>
          </p:txBody>
        </p:sp>
        <p:sp>
          <p:nvSpPr>
            <p:cNvPr id="7" name="Rechteck: abgerundete Ecken 6">
              <a:extLst>
                <a:ext uri="{FF2B5EF4-FFF2-40B4-BE49-F238E27FC236}">
                  <a16:creationId xmlns:a16="http://schemas.microsoft.com/office/drawing/2014/main" id="{89C3DC63-E410-41F7-B268-5A2D45886C84}"/>
                </a:ext>
              </a:extLst>
            </p:cNvPr>
            <p:cNvSpPr/>
            <p:nvPr/>
          </p:nvSpPr>
          <p:spPr>
            <a:xfrm>
              <a:off x="7092941" y="2877168"/>
              <a:ext cx="1981310" cy="1151758"/>
            </a:xfrm>
            <a:prstGeom prst="roundRect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solidFill>
                    <a:schemeClr val="tx1"/>
                  </a:solidFill>
                </a:rPr>
                <a:t>Create Motor Pulses</a:t>
              </a:r>
            </a:p>
          </p:txBody>
        </p:sp>
        <p:cxnSp>
          <p:nvCxnSpPr>
            <p:cNvPr id="9" name="Gerade Verbindung mit Pfeil 8">
              <a:extLst>
                <a:ext uri="{FF2B5EF4-FFF2-40B4-BE49-F238E27FC236}">
                  <a16:creationId xmlns:a16="http://schemas.microsoft.com/office/drawing/2014/main" id="{1CA8F9AC-CDCC-4AF1-AE2F-A3D7D828DC2D}"/>
                </a:ext>
              </a:extLst>
            </p:cNvPr>
            <p:cNvCxnSpPr>
              <a:stCxn id="5" idx="3"/>
              <a:endCxn id="6" idx="1"/>
            </p:cNvCxnSpPr>
            <p:nvPr/>
          </p:nvCxnSpPr>
          <p:spPr>
            <a:xfrm>
              <a:off x="4250610" y="3453047"/>
              <a:ext cx="816744" cy="0"/>
            </a:xfrm>
            <a:prstGeom prst="straightConnector1">
              <a:avLst/>
            </a:prstGeom>
            <a:ln w="349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mit Pfeil 9">
              <a:extLst>
                <a:ext uri="{FF2B5EF4-FFF2-40B4-BE49-F238E27FC236}">
                  <a16:creationId xmlns:a16="http://schemas.microsoft.com/office/drawing/2014/main" id="{93ABCB72-C1B7-4FC3-BAE5-262CF3FD27BC}"/>
                </a:ext>
              </a:extLst>
            </p:cNvPr>
            <p:cNvCxnSpPr/>
            <p:nvPr/>
          </p:nvCxnSpPr>
          <p:spPr>
            <a:xfrm>
              <a:off x="6276197" y="3245229"/>
              <a:ext cx="816744" cy="0"/>
            </a:xfrm>
            <a:prstGeom prst="straightConnector1">
              <a:avLst/>
            </a:prstGeom>
            <a:ln w="349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mit Pfeil 10">
              <a:extLst>
                <a:ext uri="{FF2B5EF4-FFF2-40B4-BE49-F238E27FC236}">
                  <a16:creationId xmlns:a16="http://schemas.microsoft.com/office/drawing/2014/main" id="{568D21F6-BC2A-4833-8934-F3AB21C9985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96641" y="3637773"/>
              <a:ext cx="796300" cy="0"/>
            </a:xfrm>
            <a:prstGeom prst="straightConnector1">
              <a:avLst/>
            </a:prstGeom>
            <a:ln w="349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mit Pfeil 13">
              <a:extLst>
                <a:ext uri="{FF2B5EF4-FFF2-40B4-BE49-F238E27FC236}">
                  <a16:creationId xmlns:a16="http://schemas.microsoft.com/office/drawing/2014/main" id="{79D1F7A6-EF53-47C8-A26A-DDC42462D261}"/>
                </a:ext>
              </a:extLst>
            </p:cNvPr>
            <p:cNvCxnSpPr/>
            <p:nvPr/>
          </p:nvCxnSpPr>
          <p:spPr>
            <a:xfrm>
              <a:off x="9074251" y="3245229"/>
              <a:ext cx="816744" cy="0"/>
            </a:xfrm>
            <a:prstGeom prst="straightConnector1">
              <a:avLst/>
            </a:prstGeom>
            <a:ln w="349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mit Pfeil 14">
              <a:extLst>
                <a:ext uri="{FF2B5EF4-FFF2-40B4-BE49-F238E27FC236}">
                  <a16:creationId xmlns:a16="http://schemas.microsoft.com/office/drawing/2014/main" id="{53F29CA5-2D23-416B-90E7-50FE5DF6548E}"/>
                </a:ext>
              </a:extLst>
            </p:cNvPr>
            <p:cNvCxnSpPr/>
            <p:nvPr/>
          </p:nvCxnSpPr>
          <p:spPr>
            <a:xfrm>
              <a:off x="9074251" y="3554648"/>
              <a:ext cx="816744" cy="0"/>
            </a:xfrm>
            <a:prstGeom prst="straightConnector1">
              <a:avLst/>
            </a:prstGeom>
            <a:ln w="3492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30D9713B-6A34-4D86-9FEC-0B86386EC42F}"/>
                </a:ext>
              </a:extLst>
            </p:cNvPr>
            <p:cNvSpPr txBox="1"/>
            <p:nvPr/>
          </p:nvSpPr>
          <p:spPr>
            <a:xfrm>
              <a:off x="9118528" y="2955009"/>
              <a:ext cx="5793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 err="1"/>
                <a:t>Steps</a:t>
              </a:r>
              <a:endParaRPr lang="de-DE" dirty="0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6C508BEA-FC75-461A-BDD8-907ABAC6E8E7}"/>
                </a:ext>
              </a:extLst>
            </p:cNvPr>
            <p:cNvSpPr txBox="1"/>
            <p:nvPr/>
          </p:nvSpPr>
          <p:spPr>
            <a:xfrm>
              <a:off x="9208488" y="3518657"/>
              <a:ext cx="39946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Dir</a:t>
              </a:r>
              <a:endParaRPr lang="de-DE" dirty="0"/>
            </a:p>
          </p:txBody>
        </p:sp>
        <p:cxnSp>
          <p:nvCxnSpPr>
            <p:cNvPr id="19" name="Gerade Verbindung mit Pfeil 18">
              <a:extLst>
                <a:ext uri="{FF2B5EF4-FFF2-40B4-BE49-F238E27FC236}">
                  <a16:creationId xmlns:a16="http://schemas.microsoft.com/office/drawing/2014/main" id="{537B8656-74C1-45AE-86B5-07E7C5048C99}"/>
                </a:ext>
              </a:extLst>
            </p:cNvPr>
            <p:cNvCxnSpPr/>
            <p:nvPr/>
          </p:nvCxnSpPr>
          <p:spPr>
            <a:xfrm>
              <a:off x="1452556" y="3427647"/>
              <a:ext cx="816744" cy="0"/>
            </a:xfrm>
            <a:prstGeom prst="straightConnector1">
              <a:avLst/>
            </a:prstGeom>
            <a:ln w="34925">
              <a:solidFill>
                <a:schemeClr val="accent6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CF04EDA2-5015-4ACE-B746-F83D670ED94F}"/>
                </a:ext>
              </a:extLst>
            </p:cNvPr>
            <p:cNvSpPr txBox="1"/>
            <p:nvPr/>
          </p:nvSpPr>
          <p:spPr>
            <a:xfrm>
              <a:off x="930557" y="3110634"/>
              <a:ext cx="119814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Spindel </a:t>
              </a:r>
              <a:r>
                <a:rPr lang="de-DE" sz="1400" dirty="0" err="1"/>
                <a:t>Steps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5247683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16EFFD-9A20-4E2F-8150-D851012C1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Simulink Modell</a:t>
            </a:r>
          </a:p>
        </p:txBody>
      </p: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51BF2CDC-6CE0-4131-8A43-3B30A60B99B4}"/>
              </a:ext>
            </a:extLst>
          </p:cNvPr>
          <p:cNvGrpSpPr/>
          <p:nvPr/>
        </p:nvGrpSpPr>
        <p:grpSpPr>
          <a:xfrm>
            <a:off x="838199" y="1884218"/>
            <a:ext cx="9452266" cy="3639126"/>
            <a:chOff x="838199" y="1884218"/>
            <a:chExt cx="9452266" cy="3639126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92B729A9-CC47-47FA-87D7-82A31029EA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9" t="797" r="543" b="3496"/>
            <a:stretch/>
          </p:blipFill>
          <p:spPr>
            <a:xfrm>
              <a:off x="1562100" y="1971675"/>
              <a:ext cx="8677275" cy="3524250"/>
            </a:xfrm>
            <a:prstGeom prst="rect">
              <a:avLst/>
            </a:prstGeom>
          </p:spPr>
        </p:pic>
        <p:sp>
          <p:nvSpPr>
            <p:cNvPr id="6" name="Rechteck 5">
              <a:extLst>
                <a:ext uri="{FF2B5EF4-FFF2-40B4-BE49-F238E27FC236}">
                  <a16:creationId xmlns:a16="http://schemas.microsoft.com/office/drawing/2014/main" id="{DF57B19C-808E-4214-8DD8-C0F68E7E1214}"/>
                </a:ext>
              </a:extLst>
            </p:cNvPr>
            <p:cNvSpPr/>
            <p:nvPr/>
          </p:nvSpPr>
          <p:spPr>
            <a:xfrm>
              <a:off x="838200" y="1884218"/>
              <a:ext cx="2124075" cy="1840057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Rechteck 6">
              <a:extLst>
                <a:ext uri="{FF2B5EF4-FFF2-40B4-BE49-F238E27FC236}">
                  <a16:creationId xmlns:a16="http://schemas.microsoft.com/office/drawing/2014/main" id="{D361AE1E-BF2E-4845-A97A-798BFB91B78F}"/>
                </a:ext>
              </a:extLst>
            </p:cNvPr>
            <p:cNvSpPr/>
            <p:nvPr/>
          </p:nvSpPr>
          <p:spPr>
            <a:xfrm>
              <a:off x="3013365" y="2147455"/>
              <a:ext cx="2657762" cy="2840181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Rechteck 7">
              <a:extLst>
                <a:ext uri="{FF2B5EF4-FFF2-40B4-BE49-F238E27FC236}">
                  <a16:creationId xmlns:a16="http://schemas.microsoft.com/office/drawing/2014/main" id="{16A56AFF-62AF-452D-ACF3-CDD6671EA64A}"/>
                </a:ext>
              </a:extLst>
            </p:cNvPr>
            <p:cNvSpPr/>
            <p:nvPr/>
          </p:nvSpPr>
          <p:spPr>
            <a:xfrm>
              <a:off x="5712981" y="2826327"/>
              <a:ext cx="1814655" cy="1568881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Rechteck 8">
              <a:extLst>
                <a:ext uri="{FF2B5EF4-FFF2-40B4-BE49-F238E27FC236}">
                  <a16:creationId xmlns:a16="http://schemas.microsoft.com/office/drawing/2014/main" id="{F643E237-D8BE-415D-B076-D7B94AA4E588}"/>
                </a:ext>
              </a:extLst>
            </p:cNvPr>
            <p:cNvSpPr/>
            <p:nvPr/>
          </p:nvSpPr>
          <p:spPr>
            <a:xfrm>
              <a:off x="7569490" y="2712163"/>
              <a:ext cx="2720975" cy="1840057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33777650-FB40-40BC-BCAB-D7570BA8B182}"/>
                </a:ext>
              </a:extLst>
            </p:cNvPr>
            <p:cNvSpPr/>
            <p:nvPr/>
          </p:nvSpPr>
          <p:spPr>
            <a:xfrm>
              <a:off x="838199" y="3781425"/>
              <a:ext cx="2124075" cy="1741919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3D5696D3-9BDA-42BC-8955-A5BAA1516BEB}"/>
                </a:ext>
              </a:extLst>
            </p:cNvPr>
            <p:cNvSpPr/>
            <p:nvPr/>
          </p:nvSpPr>
          <p:spPr>
            <a:xfrm>
              <a:off x="886114" y="1943964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12" name="Ellipse 11">
              <a:extLst>
                <a:ext uri="{FF2B5EF4-FFF2-40B4-BE49-F238E27FC236}">
                  <a16:creationId xmlns:a16="http://schemas.microsoft.com/office/drawing/2014/main" id="{EE869565-AD49-41A0-A564-CC49581258FE}"/>
                </a:ext>
              </a:extLst>
            </p:cNvPr>
            <p:cNvSpPr/>
            <p:nvPr/>
          </p:nvSpPr>
          <p:spPr>
            <a:xfrm>
              <a:off x="886114" y="3909146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Ellipse 12">
              <a:extLst>
                <a:ext uri="{FF2B5EF4-FFF2-40B4-BE49-F238E27FC236}">
                  <a16:creationId xmlns:a16="http://schemas.microsoft.com/office/drawing/2014/main" id="{0BAE41BA-93DF-4EB5-82DB-2A982F745313}"/>
                </a:ext>
              </a:extLst>
            </p:cNvPr>
            <p:cNvSpPr/>
            <p:nvPr/>
          </p:nvSpPr>
          <p:spPr>
            <a:xfrm>
              <a:off x="5221000" y="2263110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3</a:t>
              </a:r>
            </a:p>
          </p:txBody>
        </p:sp>
        <p:sp>
          <p:nvSpPr>
            <p:cNvPr id="14" name="Ellipse 13">
              <a:extLst>
                <a:ext uri="{FF2B5EF4-FFF2-40B4-BE49-F238E27FC236}">
                  <a16:creationId xmlns:a16="http://schemas.microsoft.com/office/drawing/2014/main" id="{86E7339A-83DE-4FD0-ACFA-B8CCD22EBDD9}"/>
                </a:ext>
              </a:extLst>
            </p:cNvPr>
            <p:cNvSpPr/>
            <p:nvPr/>
          </p:nvSpPr>
          <p:spPr>
            <a:xfrm>
              <a:off x="5781964" y="2962765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5" name="Ellipse 14">
              <a:extLst>
                <a:ext uri="{FF2B5EF4-FFF2-40B4-BE49-F238E27FC236}">
                  <a16:creationId xmlns:a16="http://schemas.microsoft.com/office/drawing/2014/main" id="{5A065ACF-3311-4EF1-9EB7-73FD1E284B91}"/>
                </a:ext>
              </a:extLst>
            </p:cNvPr>
            <p:cNvSpPr/>
            <p:nvPr/>
          </p:nvSpPr>
          <p:spPr>
            <a:xfrm>
              <a:off x="7641215" y="2804246"/>
              <a:ext cx="314036" cy="319146"/>
            </a:xfrm>
            <a:prstGeom prst="ellipse">
              <a:avLst/>
            </a:prstGeom>
            <a:solidFill>
              <a:schemeClr val="bg1"/>
            </a:solidFill>
            <a:ln w="412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>
                  <a:solidFill>
                    <a:schemeClr val="tx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9043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274</Words>
  <Application>Microsoft Office PowerPoint</Application>
  <PresentationFormat>Breitbild</PresentationFormat>
  <Paragraphs>165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</vt:lpstr>
      <vt:lpstr>Edited Pictures</vt:lpstr>
      <vt:lpstr>Title</vt:lpstr>
      <vt:lpstr>V Model complete</vt:lpstr>
      <vt:lpstr>V Model Requirements</vt:lpstr>
      <vt:lpstr>Logical Architecture</vt:lpstr>
      <vt:lpstr>V Model System Design</vt:lpstr>
      <vt:lpstr>HMI</vt:lpstr>
      <vt:lpstr>Micro Controller Blockdia</vt:lpstr>
      <vt:lpstr>Simulink Modell</vt:lpstr>
      <vt:lpstr>System design</vt:lpstr>
      <vt:lpstr>Integrated Servo motor</vt:lpstr>
      <vt:lpstr>Gearbox</vt:lpstr>
      <vt:lpstr>Software Implementation uC</vt:lpstr>
      <vt:lpstr>Implementation Touchscreen</vt:lpstr>
      <vt:lpstr>Implementation Encoder</vt:lpstr>
      <vt:lpstr>Implementation Motor</vt:lpstr>
      <vt:lpstr>V Model Component Test</vt:lpstr>
      <vt:lpstr>System Encoder</vt:lpstr>
      <vt:lpstr>E Drivetrain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Edited Pictures</dc:title>
  <dc:creator>Lukas Schwoerer</dc:creator>
  <cp:lastModifiedBy>Lukas Schwoerer</cp:lastModifiedBy>
  <cp:revision>10</cp:revision>
  <dcterms:created xsi:type="dcterms:W3CDTF">2021-12-22T11:37:02Z</dcterms:created>
  <dcterms:modified xsi:type="dcterms:W3CDTF">2022-02-20T23:06:10Z</dcterms:modified>
</cp:coreProperties>
</file>

<file path=docProps/thumbnail.jpeg>
</file>